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1" r:id="rId10"/>
    <p:sldId id="265" r:id="rId11"/>
    <p:sldId id="266" r:id="rId12"/>
    <p:sldId id="267" r:id="rId13"/>
    <p:sldId id="277" r:id="rId14"/>
    <p:sldId id="276" r:id="rId15"/>
    <p:sldId id="26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08"/>
  </p:normalViewPr>
  <p:slideViewPr>
    <p:cSldViewPr snapToGrid="0" snapToObjects="1">
      <p:cViewPr varScale="1">
        <p:scale>
          <a:sx n="99" d="100"/>
          <a:sy n="99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777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8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20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2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20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29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97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88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033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91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349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942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132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537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166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457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60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3747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aspreettehara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42390-5CC1-AB4D-992B-54EC944E4C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British South Asian and Bisexual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06457-0F35-8842-BF93-BCCB3DC401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/>
              <a:t>Jazz Tehara</a:t>
            </a:r>
            <a:endParaRPr lang="en-US" sz="1000" dirty="0"/>
          </a:p>
          <a:p>
            <a:r>
              <a:rPr lang="en-US" sz="1000" dirty="0">
                <a:hlinkClick r:id="rId2"/>
              </a:rPr>
              <a:t>www.JASPREETTEHARA.ORG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2270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4015-A62F-424B-9EAC-583B505D4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B82C1-38D8-1548-8880-6B2FF7071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DOCTORAL CANDIDATE IN COUNSELLING PSYCHOLOGY, PRACTICING AS A COUNSELLOR </a:t>
            </a:r>
            <a:br>
              <a:rPr lang="en-US" dirty="0"/>
            </a:br>
            <a:r>
              <a:rPr lang="en-US" dirty="0"/>
              <a:t>INTERESTS IN SEXUALITY, SEX AND RELATIONSHIPS</a:t>
            </a:r>
            <a:br>
              <a:rPr lang="en-US" dirty="0"/>
            </a:br>
            <a:r>
              <a:rPr lang="en-US" dirty="0"/>
              <a:t>RESEARCHING THE EXPERIENCES OF BISEXUAL MEN (MALES) FROM THE SOUTH ASIAN DIASPORA</a:t>
            </a:r>
            <a:br>
              <a:rPr lang="en-US" dirty="0"/>
            </a:br>
            <a:endParaRPr lang="en-US" dirty="0"/>
          </a:p>
          <a:p>
            <a:r>
              <a:rPr lang="en-US" dirty="0"/>
              <a:t>WESTERN PERSPECTIVES</a:t>
            </a:r>
            <a:br>
              <a:rPr lang="en-US" dirty="0"/>
            </a:br>
            <a:r>
              <a:rPr lang="en-US" dirty="0"/>
              <a:t>SOUTH ASIAN PERSPECTIVES </a:t>
            </a:r>
            <a:br>
              <a:rPr lang="en-US" dirty="0"/>
            </a:br>
            <a:r>
              <a:rPr lang="en-US" dirty="0"/>
              <a:t>CRITIQUE OF BISEXUAL DISCOURSES</a:t>
            </a:r>
            <a:br>
              <a:rPr lang="en-US" dirty="0"/>
            </a:br>
            <a:r>
              <a:rPr lang="en-US" dirty="0"/>
              <a:t>RESEARCH PROJECT</a:t>
            </a:r>
            <a:br>
              <a:rPr lang="en-US" dirty="0"/>
            </a:br>
            <a:r>
              <a:rPr lang="en-US" dirty="0"/>
              <a:t>THOUGHTS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36948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1A3A2-0589-C64E-AB05-D9DC1CB7A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BISEXUALITY In Western HISTORICAL Perspectives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FCBDB-31CB-5949-80BE-1260D3BD3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BIOLOGICAL </a:t>
            </a:r>
          </a:p>
          <a:p>
            <a:r>
              <a:rPr lang="en-US" dirty="0"/>
              <a:t>SEXOLOGY</a:t>
            </a:r>
          </a:p>
          <a:p>
            <a:r>
              <a:rPr lang="en-US" dirty="0"/>
              <a:t>PSYCHOANALYTIC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1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8E081-646E-A948-8AD4-D9ABB66FD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Bisexuality in South Asian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DB288-57B8-5E47-B15F-C74A6F624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HISTORICAL/RELIGIOUS ATTITUDES</a:t>
            </a:r>
          </a:p>
          <a:p>
            <a:r>
              <a:rPr lang="en-US" dirty="0"/>
              <a:t>COLONIAL HERITAGES</a:t>
            </a:r>
          </a:p>
          <a:p>
            <a:r>
              <a:rPr lang="en-US" dirty="0"/>
              <a:t>POST-COLONIAL DISCOURSES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19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92A83-D9F0-924B-B09F-146C09E16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Critique of Western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6F6D8-3ABD-D540-84CB-3D0A37460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BIOLOGICAL CRITIQUE</a:t>
            </a:r>
          </a:p>
          <a:p>
            <a:r>
              <a:rPr lang="en-US" dirty="0"/>
              <a:t>BISEXUAL ACTIVITY? BISEXUAL IDENTITY?</a:t>
            </a:r>
          </a:p>
          <a:p>
            <a:r>
              <a:rPr lang="en-US" dirty="0"/>
              <a:t>QUEER THEORY</a:t>
            </a:r>
          </a:p>
          <a:p>
            <a:r>
              <a:rPr lang="en-US" dirty="0"/>
              <a:t>INTERSECTIONALITY</a:t>
            </a:r>
          </a:p>
          <a:p>
            <a:r>
              <a:rPr lang="en-US" dirty="0"/>
              <a:t>INDIVIDUALISM vs. COMMUNIALISM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3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658D4-9DFC-864C-AD80-8CE963AF6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E0451-183A-2D47-B0CB-75DC4C984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RATIONALE: TO EXPLORE THE EXPERIENCES OF MALES WHO SELF-ID AS BISEXUAL</a:t>
            </a:r>
          </a:p>
          <a:p>
            <a:r>
              <a:rPr lang="en-US" dirty="0"/>
              <a:t>FINDING ONE’S SELF</a:t>
            </a:r>
          </a:p>
          <a:p>
            <a:r>
              <a:rPr lang="en-US" dirty="0"/>
              <a:t>QUALITATIVE RESEARCH </a:t>
            </a:r>
          </a:p>
          <a:p>
            <a:r>
              <a:rPr lang="en-US" dirty="0"/>
              <a:t>PARTICPANT DEMOGRAPHICS: </a:t>
            </a:r>
            <a:br>
              <a:rPr lang="en-US" dirty="0"/>
            </a:br>
            <a:r>
              <a:rPr lang="en-US" sz="1400" dirty="0"/>
              <a:t>SIKHS, HINDUS, MUSLIMS AND JAIN (n=6)</a:t>
            </a:r>
            <a:br>
              <a:rPr lang="en-US" sz="1400" dirty="0"/>
            </a:br>
            <a:r>
              <a:rPr lang="en-US" sz="1400" dirty="0"/>
              <a:t>21-50</a:t>
            </a:r>
            <a:br>
              <a:rPr lang="en-US" sz="1400" dirty="0"/>
            </a:br>
            <a:r>
              <a:rPr lang="en-US" sz="1400" dirty="0"/>
              <a:t>MARRIED, DIVORCED, SINGLE &amp; NON-COMMITTAL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72535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318A9-3D83-4D4C-A265-195FD1A86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TO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013ED-320B-134A-A882-A340B28BE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PRELIMINARY FINDINGS AT PRESENT DISCUSS ISSUES AROUND: 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PRACTICALITIES: 	ACCESSABILITY TO (SOUTH ASIAN) LGBT+ SERVICES AND SPACES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SELF: 			SHAME </a:t>
            </a:r>
            <a:br>
              <a:rPr lang="en-US" dirty="0"/>
            </a:br>
            <a:r>
              <a:rPr lang="en-US" dirty="0"/>
              <a:t> 					ACCEPTING ASPECTS OF THE SELF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FAMILY: 		DEVELOPMENTAL FAMILY REACTIONS</a:t>
            </a:r>
            <a:br>
              <a:rPr lang="en-US" dirty="0"/>
            </a:br>
            <a:r>
              <a:rPr lang="en-US" dirty="0"/>
              <a:t> 					THE DESIRE FOR FAMILY LIFE</a:t>
            </a:r>
            <a:br>
              <a:rPr lang="en-US" dirty="0"/>
            </a:br>
            <a:r>
              <a:rPr lang="en-US" dirty="0"/>
              <a:t> 					PERSONAL FAMILY DISCLOSURE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18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25CD4-0A24-C946-A9D7-8BA75230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PRACTICALITIES: ACCESSABILITY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ACA11-13ED-B048-9EE2-9A1727C9D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i="1" dirty="0"/>
              <a:t>EDITED FOR ANONYMITY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8272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76B6F-7B93-2148-93FD-C2E5CDD01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SELF: SHAME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10518-9F5F-F54B-B601-04E81A77E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EDITED FOR ANONYMITY</a:t>
            </a:r>
          </a:p>
          <a:p>
            <a:pPr marL="0" indent="0">
              <a:buNone/>
            </a:pP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95526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8024E-6A00-ED41-8E13-66A76D5FE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SELF: ACCEPTING ASPECTS OF THE 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25CF6-B13F-9B42-8250-BC105936E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EDITED FOR ANONYMITY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1A8B7-2068-E74A-AD33-B78540A5F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FAMILY: DEVELOPMENTAL FAMILY REACTIONS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D67F1-4C97-834F-959A-37D5AF011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i="1" dirty="0"/>
              <a:t>EDITED FOR ANONYMITY</a:t>
            </a:r>
          </a:p>
          <a:p>
            <a:pPr marL="0" indent="0">
              <a:buNone/>
            </a:pPr>
            <a:br>
              <a:rPr lang="en-GB" sz="1700" i="1" dirty="0"/>
            </a:br>
            <a:endParaRPr lang="en-US" sz="1700" i="1" dirty="0"/>
          </a:p>
        </p:txBody>
      </p:sp>
    </p:spTree>
    <p:extLst>
      <p:ext uri="{BB962C8B-B14F-4D97-AF65-F5344CB8AC3E}">
        <p14:creationId xmlns:p14="http://schemas.microsoft.com/office/powerpoint/2010/main" val="2851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CCF1A-D3C3-2F41-B658-C42614F81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FAMILY: THE DESIRE FOR FAMILY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3A0DC-F36E-0F44-B1CB-9BE9BE9AE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i="1" dirty="0"/>
              <a:t>EDITED FOR ANONYMITY</a:t>
            </a:r>
          </a:p>
          <a:p>
            <a:pPr marL="0" indent="0">
              <a:buNone/>
            </a:pPr>
            <a:endParaRPr lang="en-US" sz="1700" i="1" dirty="0"/>
          </a:p>
        </p:txBody>
      </p:sp>
    </p:spTree>
    <p:extLst>
      <p:ext uri="{BB962C8B-B14F-4D97-AF65-F5344CB8AC3E}">
        <p14:creationId xmlns:p14="http://schemas.microsoft.com/office/powerpoint/2010/main" val="23147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ECF33-DB76-6246-B1E0-A679453E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FAMILY: Personal family DISCLOSURE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9CE10-99F3-5C49-B011-4D06B94F3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i="1" dirty="0"/>
              <a:t>EDITED FOR ANONYMITY</a:t>
            </a:r>
          </a:p>
          <a:p>
            <a:endParaRPr lang="en-GB" sz="1700" i="1" dirty="0"/>
          </a:p>
        </p:txBody>
      </p:sp>
    </p:spTree>
    <p:extLst>
      <p:ext uri="{BB962C8B-B14F-4D97-AF65-F5344CB8AC3E}">
        <p14:creationId xmlns:p14="http://schemas.microsoft.com/office/powerpoint/2010/main" val="171789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CA1ED-6DF4-7046-B77E-CD554CA3F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6FEAA-1C4F-AC40-926D-513B57FA3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ACCESSABLE SPACES FOR BISEXUAL SOUTH ASIANS TO REFLECT</a:t>
            </a:r>
          </a:p>
          <a:p>
            <a:r>
              <a:rPr lang="en-US" dirty="0"/>
              <a:t>RELATION TO RELIGIOUS/SPIRITUAL PERSPECTIVES</a:t>
            </a:r>
          </a:p>
          <a:p>
            <a:r>
              <a:rPr lang="en-US" dirty="0"/>
              <a:t>GREATER UNDERSTANDING OF THE DEPTH OF CULTURAL CONTEXTS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6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6F95C-A6A6-D049-A3B1-5D6C3EC1A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BE5C5-448F-0241-A321-AB9001B38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Aldrich, R. (2008). </a:t>
            </a:r>
            <a:r>
              <a:rPr lang="en-GB" i="1" dirty="0"/>
              <a:t>Colonialism and homosexuality</a:t>
            </a:r>
            <a:r>
              <a:rPr lang="en-GB" dirty="0"/>
              <a:t>. Routledge.</a:t>
            </a:r>
          </a:p>
          <a:p>
            <a:r>
              <a:rPr lang="en-GB" dirty="0"/>
              <a:t>Anderson, E., &amp; McCormack, M. (2016). </a:t>
            </a:r>
            <a:r>
              <a:rPr lang="en-GB" i="1" dirty="0"/>
              <a:t>The changing dynamics of bisexual men's lives: Social research perspectives</a:t>
            </a:r>
            <a:r>
              <a:rPr lang="en-GB" dirty="0"/>
              <a:t>. Springer.</a:t>
            </a:r>
          </a:p>
          <a:p>
            <a:r>
              <a:rPr lang="en-GB" dirty="0" err="1"/>
              <a:t>Gaitanidis</a:t>
            </a:r>
            <a:r>
              <a:rPr lang="en-GB" dirty="0"/>
              <a:t>, A. (Ed.). (2011). </a:t>
            </a:r>
            <a:r>
              <a:rPr lang="en-GB" i="1" dirty="0"/>
              <a:t>The Male in Analysis: Psychoanalytic and Cultural Perspectives</a:t>
            </a:r>
            <a:r>
              <a:rPr lang="en-GB" dirty="0"/>
              <a:t>. Macmillan International Higher Education.</a:t>
            </a:r>
          </a:p>
          <a:p>
            <a:r>
              <a:rPr lang="en-GB" dirty="0"/>
              <a:t>Hall, D. E., &amp; </a:t>
            </a:r>
            <a:r>
              <a:rPr lang="en-GB" dirty="0" err="1"/>
              <a:t>Jagose</a:t>
            </a:r>
            <a:r>
              <a:rPr lang="en-GB" dirty="0"/>
              <a:t>, A. (Eds.). (2012). </a:t>
            </a:r>
            <a:r>
              <a:rPr lang="en-GB" i="1" dirty="0"/>
              <a:t>The Routledge queer studies reader</a:t>
            </a:r>
            <a:r>
              <a:rPr lang="en-GB" dirty="0"/>
              <a:t>. Routledge.</a:t>
            </a:r>
          </a:p>
          <a:p>
            <a:r>
              <a:rPr lang="en-GB" dirty="0" err="1"/>
              <a:t>Laungani</a:t>
            </a:r>
            <a:r>
              <a:rPr lang="en-GB" dirty="0"/>
              <a:t>, P. (2004). </a:t>
            </a:r>
            <a:r>
              <a:rPr lang="en-GB" i="1" dirty="0"/>
              <a:t>Asian perspectives in counselling and psychotherapy</a:t>
            </a:r>
            <a:r>
              <a:rPr lang="en-GB" dirty="0"/>
              <a:t>. Routledge.</a:t>
            </a:r>
          </a:p>
          <a:p>
            <a:r>
              <a:rPr lang="en-GB" dirty="0" err="1"/>
              <a:t>Morland</a:t>
            </a:r>
            <a:r>
              <a:rPr lang="en-GB" dirty="0"/>
              <a:t>, I., &amp; Willox, A. (Eds.). (2005). </a:t>
            </a:r>
            <a:r>
              <a:rPr lang="en-GB" i="1" dirty="0"/>
              <a:t>Queer theory</a:t>
            </a:r>
            <a:r>
              <a:rPr lang="en-GB" dirty="0"/>
              <a:t>. Macmillan International Higher Education.</a:t>
            </a:r>
          </a:p>
          <a:p>
            <a:r>
              <a:rPr lang="en-GB" dirty="0" err="1"/>
              <a:t>Pattanaik</a:t>
            </a:r>
            <a:r>
              <a:rPr lang="en-GB" dirty="0"/>
              <a:t>, D. (2017) </a:t>
            </a:r>
            <a:r>
              <a:rPr lang="en-GB" i="1" dirty="0"/>
              <a:t>I am divine, so are you. </a:t>
            </a:r>
            <a:r>
              <a:rPr lang="en-GB" dirty="0"/>
              <a:t>Harper Collins.</a:t>
            </a:r>
          </a:p>
          <a:p>
            <a:r>
              <a:rPr lang="en-GB" dirty="0"/>
              <a:t>Rahman, M. (2014). </a:t>
            </a:r>
            <a:r>
              <a:rPr lang="en-GB" i="1" dirty="0" err="1"/>
              <a:t>Homosexualities</a:t>
            </a:r>
            <a:r>
              <a:rPr lang="en-GB" i="1" dirty="0"/>
              <a:t>, Muslim cultures and modernity</a:t>
            </a:r>
            <a:r>
              <a:rPr lang="en-GB" dirty="0"/>
              <a:t>. Basingstoke: Palgrave Macmillan.</a:t>
            </a:r>
          </a:p>
          <a:p>
            <a:r>
              <a:rPr lang="en-GB" dirty="0"/>
              <a:t>Rosario, V. A. (2013). </a:t>
            </a:r>
            <a:r>
              <a:rPr lang="en-GB" i="1" dirty="0"/>
              <a:t>Science and </a:t>
            </a:r>
            <a:r>
              <a:rPr lang="en-GB" i="1" dirty="0" err="1"/>
              <a:t>homosexualities</a:t>
            </a:r>
            <a:r>
              <a:rPr lang="en-GB" dirty="0"/>
              <a:t>. Routledge.</a:t>
            </a:r>
          </a:p>
          <a:p>
            <a:r>
              <a:rPr lang="en-GB" dirty="0"/>
              <a:t>Smith, J. A., &amp; Osborn, M. (2004). Interpretative phenomenological analysis. </a:t>
            </a:r>
            <a:r>
              <a:rPr lang="en-GB" i="1" dirty="0"/>
              <a:t>Doing social psychology research</a:t>
            </a:r>
            <a:r>
              <a:rPr lang="en-GB" dirty="0"/>
              <a:t>, 229-254.</a:t>
            </a:r>
          </a:p>
          <a:p>
            <a:r>
              <a:rPr lang="en-GB" dirty="0" err="1"/>
              <a:t>Storr</a:t>
            </a:r>
            <a:r>
              <a:rPr lang="en-GB" dirty="0"/>
              <a:t>, M. (2013). </a:t>
            </a:r>
            <a:r>
              <a:rPr lang="en-GB" i="1" dirty="0"/>
              <a:t>Bisexuality: A critical reader</a:t>
            </a:r>
            <a:r>
              <a:rPr lang="en-GB" dirty="0"/>
              <a:t>. Routledge.</a:t>
            </a:r>
          </a:p>
          <a:p>
            <a:r>
              <a:rPr lang="en-GB" dirty="0" err="1"/>
              <a:t>Storr</a:t>
            </a:r>
            <a:r>
              <a:rPr lang="en-GB" dirty="0"/>
              <a:t>, M. (1999). Postmodern bisexuality. </a:t>
            </a:r>
            <a:r>
              <a:rPr lang="en-GB" i="1" dirty="0"/>
              <a:t>Sexualities</a:t>
            </a:r>
            <a:r>
              <a:rPr lang="en-GB" dirty="0"/>
              <a:t>, </a:t>
            </a:r>
            <a:r>
              <a:rPr lang="en-GB" i="1" dirty="0"/>
              <a:t>2</a:t>
            </a:r>
            <a:r>
              <a:rPr lang="en-GB" dirty="0"/>
              <a:t>(3), 309-325.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08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{1B597CC6-0F7E-294F-878F-CDBF75EAB8C3}tf10001058</Template>
  <TotalTime>550</TotalTime>
  <Words>182</Words>
  <Application>Microsoft Macintosh PowerPoint</Application>
  <PresentationFormat>Widescreen</PresentationFormat>
  <Paragraphs>62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Celestial</vt:lpstr>
      <vt:lpstr>British South Asian and Bisexual</vt:lpstr>
      <vt:lpstr>Introduction</vt:lpstr>
      <vt:lpstr>BISEXUALITY In Western HISTORICAL Perspectives </vt:lpstr>
      <vt:lpstr>Bisexuality in South Asian Perspectives</vt:lpstr>
      <vt:lpstr>Critique of Western Perspectives</vt:lpstr>
      <vt:lpstr>Research Project</vt:lpstr>
      <vt:lpstr>FINDINGS TO DATE</vt:lpstr>
      <vt:lpstr>PRACTICALITIES: ACCESSABILITY</vt:lpstr>
      <vt:lpstr>THE SELF: SHAME</vt:lpstr>
      <vt:lpstr>THE SELF: ACCEPTING ASPECTS OF THE SELF</vt:lpstr>
      <vt:lpstr>THE FAMILY: DEVELOPMENTAL FAMILY REACTIONS</vt:lpstr>
      <vt:lpstr>THE FAMILY: THE DESIRE FOR FAMILY LIFE</vt:lpstr>
      <vt:lpstr>THE FAMILY: Personal family DISCLOSURE </vt:lpstr>
      <vt:lpstr>Towards the future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British South Asian and Bisexual</dc:title>
  <dc:creator>Jaspreet Singh Tehara (Research Student)</dc:creator>
  <cp:lastModifiedBy>Jaspreet Singh Tehara (Research Student)</cp:lastModifiedBy>
  <cp:revision>36</cp:revision>
  <dcterms:created xsi:type="dcterms:W3CDTF">2018-07-20T10:36:05Z</dcterms:created>
  <dcterms:modified xsi:type="dcterms:W3CDTF">2019-03-25T16:35:06Z</dcterms:modified>
</cp:coreProperties>
</file>