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handoutMasterIdLst>
    <p:handoutMasterId r:id="rId23"/>
  </p:handoutMasterIdLst>
  <p:sldIdLst>
    <p:sldId id="256" r:id="rId2"/>
    <p:sldId id="262" r:id="rId3"/>
    <p:sldId id="263" r:id="rId4"/>
    <p:sldId id="264" r:id="rId5"/>
    <p:sldId id="261" r:id="rId6"/>
    <p:sldId id="265" r:id="rId7"/>
    <p:sldId id="266" r:id="rId8"/>
    <p:sldId id="275" r:id="rId9"/>
    <p:sldId id="276" r:id="rId10"/>
    <p:sldId id="269" r:id="rId11"/>
    <p:sldId id="270" r:id="rId12"/>
    <p:sldId id="271" r:id="rId13"/>
    <p:sldId id="280" r:id="rId14"/>
    <p:sldId id="272" r:id="rId15"/>
    <p:sldId id="273" r:id="rId16"/>
    <p:sldId id="277" r:id="rId17"/>
    <p:sldId id="279" r:id="rId18"/>
    <p:sldId id="278" r:id="rId19"/>
    <p:sldId id="281" r:id="rId20"/>
    <p:sldId id="274" r:id="rId21"/>
  </p:sldIdLst>
  <p:sldSz cx="9144000" cy="6858000" type="screen4x3"/>
  <p:notesSz cx="10020300" cy="68881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88942" autoAdjust="0"/>
  </p:normalViewPr>
  <p:slideViewPr>
    <p:cSldViewPr>
      <p:cViewPr varScale="1">
        <p:scale>
          <a:sx n="68" d="100"/>
          <a:sy n="68" d="100"/>
        </p:scale>
        <p:origin x="141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42130" cy="345604"/>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sz="quarter" idx="1"/>
          </p:nvPr>
        </p:nvSpPr>
        <p:spPr>
          <a:xfrm>
            <a:off x="5675851" y="1"/>
            <a:ext cx="4342130" cy="345604"/>
          </a:xfrm>
          <a:prstGeom prst="rect">
            <a:avLst/>
          </a:prstGeom>
        </p:spPr>
        <p:txBody>
          <a:bodyPr vert="horz" lIns="96616" tIns="48308" rIns="96616" bIns="48308" rtlCol="0"/>
          <a:lstStyle>
            <a:lvl1pPr algn="r">
              <a:defRPr sz="1300"/>
            </a:lvl1pPr>
          </a:lstStyle>
          <a:p>
            <a:fld id="{D8F9DE49-CD28-439E-B513-2FE8D215B264}" type="datetimeFigureOut">
              <a:rPr lang="en-GB" smtClean="0"/>
              <a:t>20/03/2019</a:t>
            </a:fld>
            <a:endParaRPr lang="en-GB"/>
          </a:p>
        </p:txBody>
      </p:sp>
      <p:sp>
        <p:nvSpPr>
          <p:cNvPr id="4" name="Footer Placeholder 3"/>
          <p:cNvSpPr>
            <a:spLocks noGrp="1"/>
          </p:cNvSpPr>
          <p:nvPr>
            <p:ph type="ftr" sz="quarter" idx="2"/>
          </p:nvPr>
        </p:nvSpPr>
        <p:spPr>
          <a:xfrm>
            <a:off x="0" y="6542560"/>
            <a:ext cx="4342130" cy="345603"/>
          </a:xfrm>
          <a:prstGeom prst="rect">
            <a:avLst/>
          </a:prstGeom>
        </p:spPr>
        <p:txBody>
          <a:bodyPr vert="horz" lIns="96616" tIns="48308" rIns="96616" bIns="48308" rtlCol="0" anchor="b"/>
          <a:lstStyle>
            <a:lvl1pPr algn="l">
              <a:defRPr sz="1300"/>
            </a:lvl1pPr>
          </a:lstStyle>
          <a:p>
            <a:endParaRPr lang="en-GB"/>
          </a:p>
        </p:txBody>
      </p:sp>
      <p:sp>
        <p:nvSpPr>
          <p:cNvPr id="5" name="Slide Number Placeholder 4"/>
          <p:cNvSpPr>
            <a:spLocks noGrp="1"/>
          </p:cNvSpPr>
          <p:nvPr>
            <p:ph type="sldNum" sz="quarter" idx="3"/>
          </p:nvPr>
        </p:nvSpPr>
        <p:spPr>
          <a:xfrm>
            <a:off x="5675851" y="6542560"/>
            <a:ext cx="4342130" cy="345603"/>
          </a:xfrm>
          <a:prstGeom prst="rect">
            <a:avLst/>
          </a:prstGeom>
        </p:spPr>
        <p:txBody>
          <a:bodyPr vert="horz" lIns="96616" tIns="48308" rIns="96616" bIns="48308" rtlCol="0" anchor="b"/>
          <a:lstStyle>
            <a:lvl1pPr algn="r">
              <a:defRPr sz="1300"/>
            </a:lvl1pPr>
          </a:lstStyle>
          <a:p>
            <a:fld id="{C33C32D4-565D-4BF8-8A30-58D75C74777C}" type="slidenum">
              <a:rPr lang="en-GB" smtClean="0"/>
              <a:t>‹#›</a:t>
            </a:fld>
            <a:endParaRPr lang="en-GB"/>
          </a:p>
        </p:txBody>
      </p:sp>
    </p:spTree>
    <p:extLst>
      <p:ext uri="{BB962C8B-B14F-4D97-AF65-F5344CB8AC3E}">
        <p14:creationId xmlns:p14="http://schemas.microsoft.com/office/powerpoint/2010/main" val="15537074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42130" cy="344408"/>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idx="1"/>
          </p:nvPr>
        </p:nvSpPr>
        <p:spPr>
          <a:xfrm>
            <a:off x="5675851" y="0"/>
            <a:ext cx="4342130" cy="344408"/>
          </a:xfrm>
          <a:prstGeom prst="rect">
            <a:avLst/>
          </a:prstGeom>
        </p:spPr>
        <p:txBody>
          <a:bodyPr vert="horz" lIns="96616" tIns="48308" rIns="96616" bIns="48308" rtlCol="0"/>
          <a:lstStyle>
            <a:lvl1pPr algn="r">
              <a:defRPr sz="1300"/>
            </a:lvl1pPr>
          </a:lstStyle>
          <a:p>
            <a:fld id="{9D9E2459-A7CC-4ABA-8EC8-8EFEDCF1902A}" type="datetimeFigureOut">
              <a:rPr lang="en-GB" smtClean="0"/>
              <a:t>20/03/2019</a:t>
            </a:fld>
            <a:endParaRPr lang="en-GB"/>
          </a:p>
        </p:txBody>
      </p:sp>
      <p:sp>
        <p:nvSpPr>
          <p:cNvPr id="4" name="Slide Image Placeholder 3"/>
          <p:cNvSpPr>
            <a:spLocks noGrp="1" noRot="1" noChangeAspect="1"/>
          </p:cNvSpPr>
          <p:nvPr>
            <p:ph type="sldImg" idx="2"/>
          </p:nvPr>
        </p:nvSpPr>
        <p:spPr>
          <a:xfrm>
            <a:off x="3287713" y="515938"/>
            <a:ext cx="3446462" cy="2584450"/>
          </a:xfrm>
          <a:prstGeom prst="rect">
            <a:avLst/>
          </a:prstGeom>
          <a:noFill/>
          <a:ln w="12700">
            <a:solidFill>
              <a:prstClr val="black"/>
            </a:solidFill>
          </a:ln>
        </p:spPr>
        <p:txBody>
          <a:bodyPr vert="horz" lIns="96616" tIns="48308" rIns="96616" bIns="48308" rtlCol="0" anchor="ctr"/>
          <a:lstStyle/>
          <a:p>
            <a:endParaRPr lang="en-GB"/>
          </a:p>
        </p:txBody>
      </p:sp>
      <p:sp>
        <p:nvSpPr>
          <p:cNvPr id="5" name="Notes Placeholder 4"/>
          <p:cNvSpPr>
            <a:spLocks noGrp="1"/>
          </p:cNvSpPr>
          <p:nvPr>
            <p:ph type="body" sz="quarter" idx="3"/>
          </p:nvPr>
        </p:nvSpPr>
        <p:spPr>
          <a:xfrm>
            <a:off x="1002030" y="3271878"/>
            <a:ext cx="8016240" cy="3099673"/>
          </a:xfrm>
          <a:prstGeom prst="rect">
            <a:avLst/>
          </a:prstGeom>
        </p:spPr>
        <p:txBody>
          <a:bodyPr vert="horz" lIns="96616" tIns="48308" rIns="96616" bIns="483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42560"/>
            <a:ext cx="4342130" cy="344408"/>
          </a:xfrm>
          <a:prstGeom prst="rect">
            <a:avLst/>
          </a:prstGeom>
        </p:spPr>
        <p:txBody>
          <a:bodyPr vert="horz" lIns="96616" tIns="48308" rIns="96616" bIns="48308" rtlCol="0" anchor="b"/>
          <a:lstStyle>
            <a:lvl1pPr algn="l">
              <a:defRPr sz="1300"/>
            </a:lvl1pPr>
          </a:lstStyle>
          <a:p>
            <a:endParaRPr lang="en-GB"/>
          </a:p>
        </p:txBody>
      </p:sp>
      <p:sp>
        <p:nvSpPr>
          <p:cNvPr id="7" name="Slide Number Placeholder 6"/>
          <p:cNvSpPr>
            <a:spLocks noGrp="1"/>
          </p:cNvSpPr>
          <p:nvPr>
            <p:ph type="sldNum" sz="quarter" idx="5"/>
          </p:nvPr>
        </p:nvSpPr>
        <p:spPr>
          <a:xfrm>
            <a:off x="5675851" y="6542560"/>
            <a:ext cx="4342130" cy="344408"/>
          </a:xfrm>
          <a:prstGeom prst="rect">
            <a:avLst/>
          </a:prstGeom>
        </p:spPr>
        <p:txBody>
          <a:bodyPr vert="horz" lIns="96616" tIns="48308" rIns="96616" bIns="48308" rtlCol="0" anchor="b"/>
          <a:lstStyle>
            <a:lvl1pPr algn="r">
              <a:defRPr sz="1300"/>
            </a:lvl1pPr>
          </a:lstStyle>
          <a:p>
            <a:fld id="{C8AD4C9A-71A3-4DED-9565-479296B28656}" type="slidenum">
              <a:rPr lang="en-GB" smtClean="0"/>
              <a:t>‹#›</a:t>
            </a:fld>
            <a:endParaRPr lang="en-GB"/>
          </a:p>
        </p:txBody>
      </p:sp>
    </p:spTree>
    <p:extLst>
      <p:ext uri="{BB962C8B-B14F-4D97-AF65-F5344CB8AC3E}">
        <p14:creationId xmlns:p14="http://schemas.microsoft.com/office/powerpoint/2010/main" val="2754274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My name is Jazz, and I’m a doctoral candidate at the University of Roehampton, currently researching bisexuality in South Asian communities.</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So very briefly, I’m going to try and outline the positions of Counselling psychology from various positions, including clients, The BPS, practitioners and the profession.</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I want to thank Martin for inviting me here to take part in the first session – I hope I can deliver some content for you to take away, or to help open up some discussion on the themes of this year’s conference – which, I am informed are the mammoth subjects of social justice and intersectionality and how they interact with Counselling Psychology. </a:t>
            </a:r>
            <a:endParaRPr lang="en-GB" dirty="0"/>
          </a:p>
        </p:txBody>
      </p:sp>
      <p:sp>
        <p:nvSpPr>
          <p:cNvPr id="4" name="Slide Number Placeholder 3"/>
          <p:cNvSpPr>
            <a:spLocks noGrp="1"/>
          </p:cNvSpPr>
          <p:nvPr>
            <p:ph type="sldNum" sz="quarter" idx="10"/>
          </p:nvPr>
        </p:nvSpPr>
        <p:spPr/>
        <p:txBody>
          <a:bodyPr/>
          <a:lstStyle/>
          <a:p>
            <a:fld id="{C8AD4C9A-71A3-4DED-9565-479296B28656}" type="slidenum">
              <a:rPr lang="en-GB" smtClean="0"/>
              <a:t>2</a:t>
            </a:fld>
            <a:endParaRPr lang="en-GB"/>
          </a:p>
        </p:txBody>
      </p:sp>
    </p:spTree>
    <p:extLst>
      <p:ext uri="{BB962C8B-B14F-4D97-AF65-F5344CB8AC3E}">
        <p14:creationId xmlns:p14="http://schemas.microsoft.com/office/powerpoint/2010/main" val="3022031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So if you’re not aware of either of those, a very quick explanation or summary is that social justice is the concept of the redistribution of opportunity in an equitable manner for those who are disadvantaged to promote a societal sense of fairness, based on the many historical injustices bestowed on people throughout history, be they economic, social, political or educational. </a:t>
            </a:r>
            <a:endParaRPr lang="en-GB" dirty="0"/>
          </a:p>
        </p:txBody>
      </p:sp>
      <p:sp>
        <p:nvSpPr>
          <p:cNvPr id="4" name="Slide Number Placeholder 3"/>
          <p:cNvSpPr>
            <a:spLocks noGrp="1"/>
          </p:cNvSpPr>
          <p:nvPr>
            <p:ph type="sldNum" sz="quarter" idx="10"/>
          </p:nvPr>
        </p:nvSpPr>
        <p:spPr/>
        <p:txBody>
          <a:bodyPr/>
          <a:lstStyle/>
          <a:p>
            <a:fld id="{C8AD4C9A-71A3-4DED-9565-479296B28656}" type="slidenum">
              <a:rPr lang="en-GB" smtClean="0"/>
              <a:t>3</a:t>
            </a:fld>
            <a:endParaRPr lang="en-GB"/>
          </a:p>
        </p:txBody>
      </p:sp>
    </p:spTree>
    <p:extLst>
      <p:ext uri="{BB962C8B-B14F-4D97-AF65-F5344CB8AC3E}">
        <p14:creationId xmlns:p14="http://schemas.microsoft.com/office/powerpoint/2010/main" val="1409827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Intersectionality (Crenshaw, 1989) is the idea that multiple identities intersect to create a whole that is not equal to its constituent parts. For example, you can be Gay, </a:t>
            </a:r>
            <a:r>
              <a:rPr lang="en-GB" sz="1200" kern="1200" dirty="0" err="1">
                <a:solidFill>
                  <a:schemeClr val="tx1"/>
                </a:solidFill>
                <a:effectLst/>
                <a:latin typeface="+mn-lt"/>
                <a:ea typeface="+mn-ea"/>
                <a:cs typeface="+mn-cs"/>
              </a:rPr>
              <a:t>cisgendered</a:t>
            </a:r>
            <a:r>
              <a:rPr lang="en-GB" sz="1200" kern="1200" dirty="0">
                <a:solidFill>
                  <a:schemeClr val="tx1"/>
                </a:solidFill>
                <a:effectLst/>
                <a:latin typeface="+mn-lt"/>
                <a:ea typeface="+mn-ea"/>
                <a:cs typeface="+mn-cs"/>
              </a:rPr>
              <a:t>, and white, or you could be Gay, nonbinary and Black, and although you may both be at the intersection of gay, your subsequent intersections will not be the same – resultantly, your experience will not be the same. </a:t>
            </a:r>
            <a:endParaRPr lang="en-GB" dirty="0"/>
          </a:p>
        </p:txBody>
      </p:sp>
      <p:sp>
        <p:nvSpPr>
          <p:cNvPr id="4" name="Slide Number Placeholder 3"/>
          <p:cNvSpPr>
            <a:spLocks noGrp="1"/>
          </p:cNvSpPr>
          <p:nvPr>
            <p:ph type="sldNum" sz="quarter" idx="10"/>
          </p:nvPr>
        </p:nvSpPr>
        <p:spPr/>
        <p:txBody>
          <a:bodyPr/>
          <a:lstStyle/>
          <a:p>
            <a:fld id="{C8AD4C9A-71A3-4DED-9565-479296B28656}" type="slidenum">
              <a:rPr lang="en-GB" smtClean="0"/>
              <a:t>4</a:t>
            </a:fld>
            <a:endParaRPr lang="en-GB"/>
          </a:p>
        </p:txBody>
      </p:sp>
    </p:spTree>
    <p:extLst>
      <p:ext uri="{BB962C8B-B14F-4D97-AF65-F5344CB8AC3E}">
        <p14:creationId xmlns:p14="http://schemas.microsoft.com/office/powerpoint/2010/main" val="3332564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I’m sure you would have noticed I used the word “equitable,” earlier. For many, the idea of social justice is in the understanding of fairness – and equality. Equal rights in the LGBT community, for example is a common theme in the media and politics right now, however, I would argue that although gay marriage has been incorporated into the political sphere, and subsequently into the modern zeitgeist, this is not an act of equitability.</a:t>
            </a:r>
            <a:endParaRPr lang="en-GB" dirty="0"/>
          </a:p>
        </p:txBody>
      </p:sp>
      <p:sp>
        <p:nvSpPr>
          <p:cNvPr id="4" name="Slide Number Placeholder 3"/>
          <p:cNvSpPr>
            <a:spLocks noGrp="1"/>
          </p:cNvSpPr>
          <p:nvPr>
            <p:ph type="sldNum" sz="quarter" idx="10"/>
          </p:nvPr>
        </p:nvSpPr>
        <p:spPr/>
        <p:txBody>
          <a:bodyPr/>
          <a:lstStyle/>
          <a:p>
            <a:fld id="{C8AD4C9A-71A3-4DED-9565-479296B28656}" type="slidenum">
              <a:rPr lang="en-GB" smtClean="0"/>
              <a:t>5</a:t>
            </a:fld>
            <a:endParaRPr lang="en-GB"/>
          </a:p>
        </p:txBody>
      </p:sp>
    </p:spTree>
    <p:extLst>
      <p:ext uri="{BB962C8B-B14F-4D97-AF65-F5344CB8AC3E}">
        <p14:creationId xmlns:p14="http://schemas.microsoft.com/office/powerpoint/2010/main" val="3860062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Equitability digs deeper than equality to begin to address the larger disadvantages of other people’s so that they can attain the same access to healthcare, welfare, education, protection under law and so on and so forth. </a:t>
            </a:r>
            <a:endParaRPr lang="en-GB" dirty="0"/>
          </a:p>
        </p:txBody>
      </p:sp>
      <p:sp>
        <p:nvSpPr>
          <p:cNvPr id="4" name="Slide Number Placeholder 3"/>
          <p:cNvSpPr>
            <a:spLocks noGrp="1"/>
          </p:cNvSpPr>
          <p:nvPr>
            <p:ph type="sldNum" sz="quarter" idx="10"/>
          </p:nvPr>
        </p:nvSpPr>
        <p:spPr/>
        <p:txBody>
          <a:bodyPr/>
          <a:lstStyle/>
          <a:p>
            <a:fld id="{C8AD4C9A-71A3-4DED-9565-479296B28656}" type="slidenum">
              <a:rPr lang="en-GB" smtClean="0"/>
              <a:t>6</a:t>
            </a:fld>
            <a:endParaRPr lang="en-GB"/>
          </a:p>
        </p:txBody>
      </p:sp>
    </p:spTree>
    <p:extLst>
      <p:ext uri="{BB962C8B-B14F-4D97-AF65-F5344CB8AC3E}">
        <p14:creationId xmlns:p14="http://schemas.microsoft.com/office/powerpoint/2010/main" val="2927669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Studies carried out in the last decade have highlighted, for example, that LGBT and BAME communities suffer disproportionately in access to counselling and psychotherapy, because the services are not there for them, the services are not made for them, and they’re less likely to be referred to services in the first instance. </a:t>
            </a:r>
            <a:endParaRPr lang="en-GB" dirty="0"/>
          </a:p>
        </p:txBody>
      </p:sp>
      <p:sp>
        <p:nvSpPr>
          <p:cNvPr id="4" name="Slide Number Placeholder 3"/>
          <p:cNvSpPr>
            <a:spLocks noGrp="1"/>
          </p:cNvSpPr>
          <p:nvPr>
            <p:ph type="sldNum" sz="quarter" idx="10"/>
          </p:nvPr>
        </p:nvSpPr>
        <p:spPr/>
        <p:txBody>
          <a:bodyPr/>
          <a:lstStyle/>
          <a:p>
            <a:fld id="{C8AD4C9A-71A3-4DED-9565-479296B28656}" type="slidenum">
              <a:rPr lang="en-GB" smtClean="0"/>
              <a:t>7</a:t>
            </a:fld>
            <a:endParaRPr lang="en-GB"/>
          </a:p>
        </p:txBody>
      </p:sp>
    </p:spTree>
    <p:extLst>
      <p:ext uri="{BB962C8B-B14F-4D97-AF65-F5344CB8AC3E}">
        <p14:creationId xmlns:p14="http://schemas.microsoft.com/office/powerpoint/2010/main" val="1529432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My personal stance as a practitioner comes from the position of being from a working class background, being a minority ethnic in a suburban area out of greater London, (e.g. Kent), of being </a:t>
            </a:r>
            <a:r>
              <a:rPr lang="en-GB" sz="1200" kern="1200" dirty="0" err="1">
                <a:solidFill>
                  <a:schemeClr val="tx1"/>
                </a:solidFill>
                <a:effectLst/>
                <a:latin typeface="+mn-lt"/>
                <a:ea typeface="+mn-ea"/>
                <a:cs typeface="+mn-cs"/>
              </a:rPr>
              <a:t>cisgendered</a:t>
            </a:r>
            <a:r>
              <a:rPr lang="en-GB" sz="1200" kern="1200" dirty="0">
                <a:solidFill>
                  <a:schemeClr val="tx1"/>
                </a:solidFill>
                <a:effectLst/>
                <a:latin typeface="+mn-lt"/>
                <a:ea typeface="+mn-ea"/>
                <a:cs typeface="+mn-cs"/>
              </a:rPr>
              <a:t>, but of also being bisexual and from a Sikh heritage background. As a process of understanding those intersections and how they interact I’ve become acutely aware that representation of being from the LGBT community and of being from a BAME community is minimal at best. </a:t>
            </a:r>
            <a:endParaRPr lang="en-GB" dirty="0"/>
          </a:p>
        </p:txBody>
      </p:sp>
      <p:sp>
        <p:nvSpPr>
          <p:cNvPr id="4" name="Slide Number Placeholder 3"/>
          <p:cNvSpPr>
            <a:spLocks noGrp="1"/>
          </p:cNvSpPr>
          <p:nvPr>
            <p:ph type="sldNum" sz="quarter" idx="10"/>
          </p:nvPr>
        </p:nvSpPr>
        <p:spPr/>
        <p:txBody>
          <a:bodyPr/>
          <a:lstStyle/>
          <a:p>
            <a:fld id="{C8AD4C9A-71A3-4DED-9565-479296B28656}" type="slidenum">
              <a:rPr lang="en-GB" smtClean="0"/>
              <a:t>8</a:t>
            </a:fld>
            <a:endParaRPr lang="en-GB"/>
          </a:p>
        </p:txBody>
      </p:sp>
    </p:spTree>
    <p:extLst>
      <p:ext uri="{BB962C8B-B14F-4D97-AF65-F5344CB8AC3E}">
        <p14:creationId xmlns:p14="http://schemas.microsoft.com/office/powerpoint/2010/main" val="3256415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 modern parlance, we seem to, as a society, be playing catch up from a very Victorian, and some would argue imperialistic hangover, where attitudes to sex and sexuality were stymied in political and cultural spheres, and subsequently – we could eventually move into a place of Liberation, the space where these inequalities are addressed. </a:t>
            </a:r>
            <a:endParaRPr lang="en-GB" dirty="0"/>
          </a:p>
        </p:txBody>
      </p:sp>
      <p:sp>
        <p:nvSpPr>
          <p:cNvPr id="4" name="Slide Number Placeholder 3"/>
          <p:cNvSpPr>
            <a:spLocks noGrp="1"/>
          </p:cNvSpPr>
          <p:nvPr>
            <p:ph type="sldNum" sz="quarter" idx="10"/>
          </p:nvPr>
        </p:nvSpPr>
        <p:spPr/>
        <p:txBody>
          <a:bodyPr/>
          <a:lstStyle/>
          <a:p>
            <a:fld id="{C8AD4C9A-71A3-4DED-9565-479296B28656}" type="slidenum">
              <a:rPr lang="en-GB" smtClean="0"/>
              <a:t>9</a:t>
            </a:fld>
            <a:endParaRPr lang="en-GB"/>
          </a:p>
        </p:txBody>
      </p:sp>
    </p:spTree>
    <p:extLst>
      <p:ext uri="{BB962C8B-B14F-4D97-AF65-F5344CB8AC3E}">
        <p14:creationId xmlns:p14="http://schemas.microsoft.com/office/powerpoint/2010/main" val="3570742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So how do we frame the concept of social justice in the Division of Counselling Psychology?</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I think an elementary and cursory look at the statistics recorded by the HCPC for example are indicative of a wider issue of representation and study in psychology.</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endParaRPr lang="en-GB" dirty="0"/>
          </a:p>
        </p:txBody>
      </p:sp>
      <p:sp>
        <p:nvSpPr>
          <p:cNvPr id="4" name="Slide Number Placeholder 3"/>
          <p:cNvSpPr>
            <a:spLocks noGrp="1"/>
          </p:cNvSpPr>
          <p:nvPr>
            <p:ph type="sldNum" sz="quarter" idx="10"/>
          </p:nvPr>
        </p:nvSpPr>
        <p:spPr/>
        <p:txBody>
          <a:bodyPr/>
          <a:lstStyle/>
          <a:p>
            <a:fld id="{C8AD4C9A-71A3-4DED-9565-479296B28656}" type="slidenum">
              <a:rPr lang="en-GB" smtClean="0"/>
              <a:t>10</a:t>
            </a:fld>
            <a:endParaRPr lang="en-GB"/>
          </a:p>
        </p:txBody>
      </p:sp>
    </p:spTree>
    <p:extLst>
      <p:ext uri="{BB962C8B-B14F-4D97-AF65-F5344CB8AC3E}">
        <p14:creationId xmlns:p14="http://schemas.microsoft.com/office/powerpoint/2010/main" val="45590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figures indicate that Counselling Psychologists are 10% of Psychology practitioners - that are predominantly female within the age ranges of 30-55 (1550 of practitioners). However, I looked at various sources, and there seems to be little information on breakdown of statistics in accordance with ethnicity or sexual orientation which I found interesting, having looked on the HCPC website, the BPS website, and various research sites – I couldn’t find a breakdown of race or ethnicity statistics for counselling psychologist practitioners.  I also contacted the Black and Asian Counselling Psychologist Group (BACPG) from the BPS, who suggested that the information is not available </a:t>
            </a:r>
            <a:r>
              <a:rPr lang="en-GB" sz="1200" i="1" kern="1200" dirty="0">
                <a:solidFill>
                  <a:schemeClr val="tx1"/>
                </a:solidFill>
                <a:effectLst/>
                <a:latin typeface="+mn-lt"/>
                <a:ea typeface="+mn-ea"/>
                <a:cs typeface="+mn-cs"/>
              </a:rPr>
              <a:t>yet</a:t>
            </a:r>
            <a:r>
              <a:rPr lang="en-GB" sz="1200" kern="1200" dirty="0">
                <a:solidFill>
                  <a:schemeClr val="tx1"/>
                </a:solidFill>
                <a:effectLst/>
                <a:latin typeface="+mn-lt"/>
                <a:ea typeface="+mn-ea"/>
                <a:cs typeface="+mn-cs"/>
              </a:rPr>
              <a:t>, but that it’s being collected.</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Subsequently, I also could not find information regarding Counselling Psychology trainees, which could have indicated the trajectory of trainee trends. </a:t>
            </a:r>
            <a:endParaRPr lang="en-GB" dirty="0"/>
          </a:p>
        </p:txBody>
      </p:sp>
      <p:sp>
        <p:nvSpPr>
          <p:cNvPr id="4" name="Slide Number Placeholder 3"/>
          <p:cNvSpPr>
            <a:spLocks noGrp="1"/>
          </p:cNvSpPr>
          <p:nvPr>
            <p:ph type="sldNum" sz="quarter" idx="10"/>
          </p:nvPr>
        </p:nvSpPr>
        <p:spPr/>
        <p:txBody>
          <a:bodyPr/>
          <a:lstStyle/>
          <a:p>
            <a:fld id="{C8AD4C9A-71A3-4DED-9565-479296B28656}" type="slidenum">
              <a:rPr lang="en-GB" smtClean="0"/>
              <a:t>11</a:t>
            </a:fld>
            <a:endParaRPr lang="en-GB"/>
          </a:p>
        </p:txBody>
      </p:sp>
    </p:spTree>
    <p:extLst>
      <p:ext uri="{BB962C8B-B14F-4D97-AF65-F5344CB8AC3E}">
        <p14:creationId xmlns:p14="http://schemas.microsoft.com/office/powerpoint/2010/main" val="23708598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Previous figures and statistics with regards to trainees have been published from the division of clinical psychology, and indicate that between 2005 and 2014 the number of applicants to clinical courses have gone up from 12% to 15%, but the number of accepted trainees from BAME communities has remained approximately between 5 and 10%. (Smith, 2016, BPS).</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Similarly, the number of non-heterosexual applicants have gone from 4% in 2010, to 6% in 2014, but actual trainees accepted on to courses have gone from 3% to 5% in the same period. </a:t>
            </a:r>
            <a:endParaRPr lang="en-GB" dirty="0"/>
          </a:p>
        </p:txBody>
      </p:sp>
      <p:sp>
        <p:nvSpPr>
          <p:cNvPr id="4" name="Slide Number Placeholder 3"/>
          <p:cNvSpPr>
            <a:spLocks noGrp="1"/>
          </p:cNvSpPr>
          <p:nvPr>
            <p:ph type="sldNum" sz="quarter" idx="10"/>
          </p:nvPr>
        </p:nvSpPr>
        <p:spPr/>
        <p:txBody>
          <a:bodyPr/>
          <a:lstStyle/>
          <a:p>
            <a:fld id="{C8AD4C9A-71A3-4DED-9565-479296B28656}" type="slidenum">
              <a:rPr lang="en-GB" smtClean="0"/>
              <a:t>12</a:t>
            </a:fld>
            <a:endParaRPr lang="en-GB"/>
          </a:p>
        </p:txBody>
      </p:sp>
    </p:spTree>
    <p:extLst>
      <p:ext uri="{BB962C8B-B14F-4D97-AF65-F5344CB8AC3E}">
        <p14:creationId xmlns:p14="http://schemas.microsoft.com/office/powerpoint/2010/main" val="1940336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So when we begin to discuss the idea of Social Justice within the </a:t>
            </a:r>
            <a:r>
              <a:rPr lang="en-GB" sz="1200" kern="1200" dirty="0" err="1">
                <a:solidFill>
                  <a:schemeClr val="tx1"/>
                </a:solidFill>
                <a:effectLst/>
                <a:latin typeface="+mn-lt"/>
                <a:ea typeface="+mn-ea"/>
                <a:cs typeface="+mn-cs"/>
              </a:rPr>
              <a:t>DCoP</a:t>
            </a:r>
            <a:r>
              <a:rPr lang="en-GB" sz="1200" kern="1200" dirty="0">
                <a:solidFill>
                  <a:schemeClr val="tx1"/>
                </a:solidFill>
                <a:effectLst/>
                <a:latin typeface="+mn-lt"/>
                <a:ea typeface="+mn-ea"/>
                <a:cs typeface="+mn-cs"/>
              </a:rPr>
              <a:t>, as far as I could see, we didn’t have a baseline in order to begin to establish what could be done to execute positive change around the demographic of our practitioner base</a:t>
            </a:r>
            <a:br>
              <a:rPr lang="en-GB" sz="1200" kern="1200" dirty="0">
                <a:solidFill>
                  <a:schemeClr val="tx1"/>
                </a:solidFill>
                <a:effectLst/>
                <a:latin typeface="+mn-lt"/>
                <a:ea typeface="+mn-ea"/>
                <a:cs typeface="+mn-cs"/>
              </a:rPr>
            </a:br>
            <a:endParaRPr lang="en-GB" dirty="0"/>
          </a:p>
        </p:txBody>
      </p:sp>
      <p:sp>
        <p:nvSpPr>
          <p:cNvPr id="4" name="Slide Number Placeholder 3"/>
          <p:cNvSpPr>
            <a:spLocks noGrp="1"/>
          </p:cNvSpPr>
          <p:nvPr>
            <p:ph type="sldNum" sz="quarter" idx="10"/>
          </p:nvPr>
        </p:nvSpPr>
        <p:spPr/>
        <p:txBody>
          <a:bodyPr/>
          <a:lstStyle/>
          <a:p>
            <a:fld id="{C8AD4C9A-71A3-4DED-9565-479296B28656}" type="slidenum">
              <a:rPr lang="en-GB" smtClean="0"/>
              <a:t>13</a:t>
            </a:fld>
            <a:endParaRPr lang="en-GB"/>
          </a:p>
        </p:txBody>
      </p:sp>
    </p:spTree>
    <p:extLst>
      <p:ext uri="{BB962C8B-B14F-4D97-AF65-F5344CB8AC3E}">
        <p14:creationId xmlns:p14="http://schemas.microsoft.com/office/powerpoint/2010/main" val="2262071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Recently, however, I am aware, that the </a:t>
            </a:r>
            <a:r>
              <a:rPr lang="en-GB" sz="1200" kern="1200" dirty="0" err="1">
                <a:solidFill>
                  <a:schemeClr val="tx1"/>
                </a:solidFill>
                <a:effectLst/>
                <a:latin typeface="+mn-lt"/>
                <a:ea typeface="+mn-ea"/>
                <a:cs typeface="+mn-cs"/>
              </a:rPr>
              <a:t>DCoP</a:t>
            </a:r>
            <a:r>
              <a:rPr lang="en-GB" sz="1200" kern="1200" dirty="0">
                <a:solidFill>
                  <a:schemeClr val="tx1"/>
                </a:solidFill>
                <a:effectLst/>
                <a:latin typeface="+mn-lt"/>
                <a:ea typeface="+mn-ea"/>
                <a:cs typeface="+mn-cs"/>
              </a:rPr>
              <a:t> published the Counselling Psychology review, which was a Race and counselling special edition – and that makes for wonderful reading.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The BPS also have the Psychology of Sexualities section which also send out their periodic reviews, and again, are great reading – especially if you’re interested in sexuality studies. </a:t>
            </a:r>
            <a:endParaRPr lang="en-GB" dirty="0"/>
          </a:p>
        </p:txBody>
      </p:sp>
      <p:sp>
        <p:nvSpPr>
          <p:cNvPr id="4" name="Slide Number Placeholder 3"/>
          <p:cNvSpPr>
            <a:spLocks noGrp="1"/>
          </p:cNvSpPr>
          <p:nvPr>
            <p:ph type="sldNum" sz="quarter" idx="10"/>
          </p:nvPr>
        </p:nvSpPr>
        <p:spPr/>
        <p:txBody>
          <a:bodyPr/>
          <a:lstStyle/>
          <a:p>
            <a:fld id="{C8AD4C9A-71A3-4DED-9565-479296B28656}" type="slidenum">
              <a:rPr lang="en-GB" smtClean="0"/>
              <a:t>14</a:t>
            </a:fld>
            <a:endParaRPr lang="en-GB"/>
          </a:p>
        </p:txBody>
      </p:sp>
    </p:spTree>
    <p:extLst>
      <p:ext uri="{BB962C8B-B14F-4D97-AF65-F5344CB8AC3E}">
        <p14:creationId xmlns:p14="http://schemas.microsoft.com/office/powerpoint/2010/main" val="22726687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Current research published in the Counselling Psychology Review (Neo &amp; </a:t>
            </a:r>
            <a:r>
              <a:rPr lang="en-GB" sz="1200" kern="1200" dirty="0" err="1">
                <a:solidFill>
                  <a:schemeClr val="tx1"/>
                </a:solidFill>
                <a:effectLst/>
                <a:latin typeface="+mn-lt"/>
                <a:ea typeface="+mn-ea"/>
                <a:cs typeface="+mn-cs"/>
              </a:rPr>
              <a:t>Akhurst</a:t>
            </a:r>
            <a:r>
              <a:rPr lang="en-GB" sz="1200" kern="1200" dirty="0">
                <a:solidFill>
                  <a:schemeClr val="tx1"/>
                </a:solidFill>
                <a:effectLst/>
                <a:latin typeface="+mn-lt"/>
                <a:ea typeface="+mn-ea"/>
                <a:cs typeface="+mn-cs"/>
              </a:rPr>
              <a:t>, 2016) highlighted some experience of minority counsellors in the North, as an IPA study. The introduction of this specific paper spoke to an ongoing discussion in the field which looks towards the etic and emic perspectives of counselling, which has become increasing pertinent as a discussion due to the multicultural nature of the population. </a:t>
            </a:r>
            <a:endParaRPr lang="en-GB" dirty="0"/>
          </a:p>
        </p:txBody>
      </p:sp>
      <p:sp>
        <p:nvSpPr>
          <p:cNvPr id="4" name="Slide Number Placeholder 3"/>
          <p:cNvSpPr>
            <a:spLocks noGrp="1"/>
          </p:cNvSpPr>
          <p:nvPr>
            <p:ph type="sldNum" sz="quarter" idx="10"/>
          </p:nvPr>
        </p:nvSpPr>
        <p:spPr/>
        <p:txBody>
          <a:bodyPr/>
          <a:lstStyle/>
          <a:p>
            <a:fld id="{C8AD4C9A-71A3-4DED-9565-479296B28656}" type="slidenum">
              <a:rPr lang="en-GB" smtClean="0"/>
              <a:t>15</a:t>
            </a:fld>
            <a:endParaRPr lang="en-GB"/>
          </a:p>
        </p:txBody>
      </p:sp>
    </p:spTree>
    <p:extLst>
      <p:ext uri="{BB962C8B-B14F-4D97-AF65-F5344CB8AC3E}">
        <p14:creationId xmlns:p14="http://schemas.microsoft.com/office/powerpoint/2010/main" val="3923100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As mentioned earlier from the Stonewall and MIND data, these cultural issues impact mental health statistics in various ways and as practitioners we need to be aware of what they could be.</a:t>
            </a:r>
            <a:r>
              <a:rPr lang="en-GB" sz="1200" kern="1200" baseline="0" dirty="0">
                <a:solidFill>
                  <a:schemeClr val="tx1"/>
                </a:solidFill>
                <a:effectLst/>
                <a:latin typeface="+mn-lt"/>
                <a:ea typeface="+mn-ea"/>
                <a:cs typeface="+mn-cs"/>
              </a:rPr>
              <a:t> Various authors have suggested models that could construct a semblance of how to think, and negotiate cultural issues. </a:t>
            </a:r>
            <a:endParaRPr lang="en-GB" dirty="0"/>
          </a:p>
        </p:txBody>
      </p:sp>
      <p:sp>
        <p:nvSpPr>
          <p:cNvPr id="4" name="Slide Number Placeholder 3"/>
          <p:cNvSpPr>
            <a:spLocks noGrp="1"/>
          </p:cNvSpPr>
          <p:nvPr>
            <p:ph type="sldNum" sz="quarter" idx="10"/>
          </p:nvPr>
        </p:nvSpPr>
        <p:spPr/>
        <p:txBody>
          <a:bodyPr/>
          <a:lstStyle/>
          <a:p>
            <a:fld id="{C8AD4C9A-71A3-4DED-9565-479296B28656}" type="slidenum">
              <a:rPr lang="en-GB" smtClean="0"/>
              <a:t>16</a:t>
            </a:fld>
            <a:endParaRPr lang="en-GB"/>
          </a:p>
        </p:txBody>
      </p:sp>
    </p:spTree>
    <p:extLst>
      <p:ext uri="{BB962C8B-B14F-4D97-AF65-F5344CB8AC3E}">
        <p14:creationId xmlns:p14="http://schemas.microsoft.com/office/powerpoint/2010/main" val="22895778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 would also suggest that the impact for the practice of counselling psychology could benefit from ongoing critical analysis from differing perspectives because this is how we begin to challenge the hegemonic and  Eurocentric approach to counselling as norm. </a:t>
            </a:r>
            <a:endParaRPr lang="en-GB" dirty="0"/>
          </a:p>
        </p:txBody>
      </p:sp>
      <p:sp>
        <p:nvSpPr>
          <p:cNvPr id="4" name="Slide Number Placeholder 3"/>
          <p:cNvSpPr>
            <a:spLocks noGrp="1"/>
          </p:cNvSpPr>
          <p:nvPr>
            <p:ph type="sldNum" sz="quarter" idx="10"/>
          </p:nvPr>
        </p:nvSpPr>
        <p:spPr/>
        <p:txBody>
          <a:bodyPr/>
          <a:lstStyle/>
          <a:p>
            <a:fld id="{C8AD4C9A-71A3-4DED-9565-479296B28656}" type="slidenum">
              <a:rPr lang="en-GB" smtClean="0"/>
              <a:t>17</a:t>
            </a:fld>
            <a:endParaRPr lang="en-GB"/>
          </a:p>
        </p:txBody>
      </p:sp>
    </p:spTree>
    <p:extLst>
      <p:ext uri="{BB962C8B-B14F-4D97-AF65-F5344CB8AC3E}">
        <p14:creationId xmlns:p14="http://schemas.microsoft.com/office/powerpoint/2010/main" val="27316772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Despite the etic approach and the common factors needed to establish a good therapeutic alliance, we need to balance this with multicultural awareness and understanding that help evolve research, data collection and the production of knowledges,</a:t>
            </a:r>
            <a:r>
              <a:rPr lang="en-GB" sz="1200" kern="1200" baseline="0" dirty="0">
                <a:solidFill>
                  <a:schemeClr val="tx1"/>
                </a:solidFill>
                <a:effectLst/>
                <a:latin typeface="+mn-lt"/>
                <a:ea typeface="+mn-ea"/>
                <a:cs typeface="+mn-cs"/>
              </a:rPr>
              <a:t> and we can look at challenging ourselves as a profession to become more inclusive and ordinary as the demographics of people we are working with in our therapeutic practice. </a:t>
            </a:r>
            <a:endParaRPr lang="en-GB" dirty="0"/>
          </a:p>
        </p:txBody>
      </p:sp>
      <p:sp>
        <p:nvSpPr>
          <p:cNvPr id="4" name="Slide Number Placeholder 3"/>
          <p:cNvSpPr>
            <a:spLocks noGrp="1"/>
          </p:cNvSpPr>
          <p:nvPr>
            <p:ph type="sldNum" sz="quarter" idx="10"/>
          </p:nvPr>
        </p:nvSpPr>
        <p:spPr/>
        <p:txBody>
          <a:bodyPr/>
          <a:lstStyle/>
          <a:p>
            <a:fld id="{C8AD4C9A-71A3-4DED-9565-479296B28656}" type="slidenum">
              <a:rPr lang="en-GB" smtClean="0"/>
              <a:t>18</a:t>
            </a:fld>
            <a:endParaRPr lang="en-GB"/>
          </a:p>
        </p:txBody>
      </p:sp>
    </p:spTree>
    <p:extLst>
      <p:ext uri="{BB962C8B-B14F-4D97-AF65-F5344CB8AC3E}">
        <p14:creationId xmlns:p14="http://schemas.microsoft.com/office/powerpoint/2010/main" val="592662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subtitle style</a:t>
            </a:r>
            <a:endParaRPr lang="en-US" dirty="0"/>
          </a:p>
        </p:txBody>
      </p:sp>
      <p:sp>
        <p:nvSpPr>
          <p:cNvPr id="4" name="Date Placeholder 3"/>
          <p:cNvSpPr>
            <a:spLocks noGrp="1"/>
          </p:cNvSpPr>
          <p:nvPr>
            <p:ph type="dt" sz="half" idx="10"/>
          </p:nvPr>
        </p:nvSpPr>
        <p:spPr/>
        <p:txBody>
          <a:bodyPr/>
          <a:lstStyle/>
          <a:p>
            <a:fld id="{9D94337C-E401-4370-B834-780991F483DC}" type="datetimeFigureOut">
              <a:rPr lang="en-GB" smtClean="0"/>
              <a:t>20/03/2019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69D0F4-89AA-4D24-9D9C-16572BD45DC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94337C-E401-4370-B834-780991F483DC}" type="datetimeFigureOut">
              <a:rPr lang="en-GB" smtClean="0"/>
              <a:t>20/03/2019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69D0F4-89AA-4D24-9D9C-16572BD45DCD}"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text styles</a:t>
            </a:r>
          </a:p>
        </p:txBody>
      </p:sp>
      <p:sp>
        <p:nvSpPr>
          <p:cNvPr id="4" name="Date Placeholder 3"/>
          <p:cNvSpPr>
            <a:spLocks noGrp="1"/>
          </p:cNvSpPr>
          <p:nvPr>
            <p:ph type="dt" sz="half" idx="10"/>
          </p:nvPr>
        </p:nvSpPr>
        <p:spPr/>
        <p:txBody>
          <a:bodyPr/>
          <a:lstStyle/>
          <a:p>
            <a:fld id="{9D94337C-E401-4370-B834-780991F483DC}" type="datetimeFigureOut">
              <a:rPr lang="en-GB" smtClean="0"/>
              <a:t>20/03/2019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69D0F4-89AA-4D24-9D9C-16572BD45DCD}"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94337C-E401-4370-B834-780991F483DC}" type="datetimeFigureOut">
              <a:rPr lang="en-GB" smtClean="0"/>
              <a:t>20/03/2019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569D0F4-89AA-4D24-9D9C-16572BD45DCD}" type="slidenum">
              <a:rPr lang="en-GB" smtClean="0"/>
              <a:t>‹#›</a:t>
            </a:fld>
            <a:endParaRPr lang="en-GB"/>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94337C-E401-4370-B834-780991F483DC}" type="datetimeFigureOut">
              <a:rPr lang="en-GB" smtClean="0"/>
              <a:t>20/03/2019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569D0F4-89AA-4D24-9D9C-16572BD45DCD}"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D94337C-E401-4370-B834-780991F483DC}" type="datetimeFigureOut">
              <a:rPr lang="en-GB" smtClean="0"/>
              <a:t>20/03/2019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569D0F4-89AA-4D24-9D9C-16572BD45DCD}"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94337C-E401-4370-B834-780991F483DC}" type="datetimeFigureOut">
              <a:rPr lang="en-GB" smtClean="0"/>
              <a:t>20/03/2019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569D0F4-89AA-4D24-9D9C-16572BD45DCD}"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a:t>Click to edit Master text styles</a:t>
            </a:r>
          </a:p>
        </p:txBody>
      </p:sp>
      <p:sp>
        <p:nvSpPr>
          <p:cNvPr id="5" name="Date Placeholder 4"/>
          <p:cNvSpPr>
            <a:spLocks noGrp="1"/>
          </p:cNvSpPr>
          <p:nvPr>
            <p:ph type="dt" sz="half" idx="10"/>
          </p:nvPr>
        </p:nvSpPr>
        <p:spPr/>
        <p:txBody>
          <a:bodyPr/>
          <a:lstStyle/>
          <a:p>
            <a:fld id="{9D94337C-E401-4370-B834-780991F483DC}" type="datetimeFigureOut">
              <a:rPr lang="en-GB" smtClean="0"/>
              <a:t>20/03/2019</a:t>
            </a:fld>
            <a:endParaRPr lang="en-GB"/>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GB"/>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E569D0F4-89AA-4D24-9D9C-16572BD45DCD}"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94337C-E401-4370-B834-780991F483DC}" type="datetimeFigureOut">
              <a:rPr lang="en-GB" smtClean="0"/>
              <a:t>20/03/2019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569D0F4-89AA-4D24-9D9C-16572BD45DCD}"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94337C-E401-4370-B834-780991F483DC}" type="datetimeFigureOut">
              <a:rPr lang="en-GB" smtClean="0"/>
              <a:t>20/03/2019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69D0F4-89AA-4D24-9D9C-16572BD45DCD}"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94337C-E401-4370-B834-780991F483DC}" type="datetimeFigureOut">
              <a:rPr lang="en-GB" smtClean="0"/>
              <a:t>20/03/2019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69D0F4-89AA-4D24-9D9C-16572BD45DCD}"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9D94337C-E401-4370-B834-780991F483DC}" type="datetimeFigureOut">
              <a:rPr lang="en-GB" smtClean="0"/>
              <a:t>20/03/2019</a:t>
            </a:fld>
            <a:endParaRPr lang="en-GB"/>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GB"/>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E569D0F4-89AA-4D24-9D9C-16572BD45DCD}"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hcpc-uk.org/assets/documents/10005292PractitionerPsychologistModality.pdf" TargetMode="External"/><Relationship Id="rId2" Type="http://schemas.openxmlformats.org/officeDocument/2006/relationships/hyperlink" Target="http://www.hcpc-uk.org/assets/documents/10005450GenderbreakdownodRegistrants.pdf" TargetMode="External"/><Relationship Id="rId1" Type="http://schemas.openxmlformats.org/officeDocument/2006/relationships/slideLayout" Target="../slideLayouts/slideLayout2.xml"/><Relationship Id="rId4" Type="http://schemas.openxmlformats.org/officeDocument/2006/relationships/hyperlink" Target="https://www.mind.org.uk/media/494424/we-still-need-to-talk_report.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sz="3600" dirty="0"/>
              <a:t>Social Justice in Counselling Psychology</a:t>
            </a:r>
          </a:p>
        </p:txBody>
      </p:sp>
      <p:sp>
        <p:nvSpPr>
          <p:cNvPr id="3" name="Subtitle 2"/>
          <p:cNvSpPr>
            <a:spLocks noGrp="1"/>
          </p:cNvSpPr>
          <p:nvPr>
            <p:ph type="subTitle" idx="1"/>
          </p:nvPr>
        </p:nvSpPr>
        <p:spPr/>
        <p:txBody>
          <a:bodyPr/>
          <a:lstStyle/>
          <a:p>
            <a:r>
              <a:rPr lang="en-GB" dirty="0"/>
              <a:t>JASPREET TEHARA (Doctoral Candidate Psych D)</a:t>
            </a:r>
          </a:p>
        </p:txBody>
      </p:sp>
    </p:spTree>
    <p:extLst>
      <p:ext uri="{BB962C8B-B14F-4D97-AF65-F5344CB8AC3E}">
        <p14:creationId xmlns:p14="http://schemas.microsoft.com/office/powerpoint/2010/main" val="762466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lstStyle/>
          <a:p>
            <a:pPr>
              <a:buFont typeface="Arial" charset="0"/>
              <a:buChar char="•"/>
            </a:pPr>
            <a:r>
              <a:rPr lang="en-US" cap="all" dirty="0"/>
              <a:t>Counselling Psychology Doctoral Candidate</a:t>
            </a:r>
          </a:p>
          <a:p>
            <a:pPr>
              <a:buFont typeface="Arial" charset="0"/>
              <a:buChar char="•"/>
            </a:pPr>
            <a:r>
              <a:rPr lang="en-US" cap="all" dirty="0"/>
              <a:t>University of Roehampton</a:t>
            </a:r>
          </a:p>
          <a:p>
            <a:pPr>
              <a:buFont typeface="Arial" charset="0"/>
              <a:buChar char="•"/>
            </a:pPr>
            <a:r>
              <a:rPr lang="en-US" cap="all" dirty="0"/>
              <a:t>Predominant focus on Race (and some sexuality)</a:t>
            </a:r>
            <a:br>
              <a:rPr lang="en-US" cap="all" dirty="0"/>
            </a:br>
            <a:br>
              <a:rPr lang="en-US" cap="all" dirty="0"/>
            </a:br>
            <a:br>
              <a:rPr lang="en-US" cap="all" dirty="0"/>
            </a:br>
            <a:endParaRPr lang="en-US" cap="all" dirty="0"/>
          </a:p>
          <a:p>
            <a:pPr>
              <a:buFont typeface="Arial" charset="0"/>
              <a:buChar char="•"/>
            </a:pPr>
            <a:r>
              <a:rPr lang="en-US" cap="all" dirty="0"/>
              <a:t>PERSPECTIVES: </a:t>
            </a:r>
            <a:br>
              <a:rPr lang="en-US" cap="all" dirty="0"/>
            </a:br>
            <a:br>
              <a:rPr lang="en-US" cap="all" dirty="0"/>
            </a:br>
            <a:r>
              <a:rPr lang="en-US" cap="all" dirty="0"/>
              <a:t> 	 	CLIENTS 			PRACTITIONERS</a:t>
            </a:r>
            <a:br>
              <a:rPr lang="en-US" cap="all" dirty="0"/>
            </a:br>
            <a:br>
              <a:rPr lang="en-US" cap="all" dirty="0"/>
            </a:br>
            <a:r>
              <a:rPr lang="en-US" cap="all" dirty="0"/>
              <a:t>		THE BPS 			THE PROFESSION</a:t>
            </a:r>
            <a:br>
              <a:rPr lang="en-US" cap="all" dirty="0"/>
            </a:br>
            <a:endParaRPr lang="en-US" cap="all" dirty="0"/>
          </a:p>
        </p:txBody>
      </p:sp>
    </p:spTree>
    <p:extLst>
      <p:ext uri="{BB962C8B-B14F-4D97-AF65-F5344CB8AC3E}">
        <p14:creationId xmlns:p14="http://schemas.microsoft.com/office/powerpoint/2010/main" val="15620407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Justice</a:t>
            </a:r>
          </a:p>
        </p:txBody>
      </p:sp>
      <p:sp>
        <p:nvSpPr>
          <p:cNvPr id="3" name="Content Placeholder 2"/>
          <p:cNvSpPr>
            <a:spLocks noGrp="1"/>
          </p:cNvSpPr>
          <p:nvPr>
            <p:ph idx="1"/>
          </p:nvPr>
        </p:nvSpPr>
        <p:spPr/>
        <p:txBody>
          <a:bodyPr>
            <a:normAutofit/>
          </a:bodyPr>
          <a:lstStyle/>
          <a:p>
            <a:pPr algn="ctr">
              <a:lnSpc>
                <a:spcPct val="150000"/>
              </a:lnSpc>
            </a:pPr>
            <a:br>
              <a:rPr lang="en-US" cap="all" dirty="0"/>
            </a:br>
            <a:br>
              <a:rPr lang="en-US" cap="all" dirty="0"/>
            </a:br>
            <a:r>
              <a:rPr lang="en-US" cap="all" dirty="0"/>
              <a:t>“social justice assigns rights and duties in the institutions of society, which enables people to receive the basic benefits and burdens of cooperation </a:t>
            </a:r>
            <a:r>
              <a:rPr lang="en-GB" cap="all" dirty="0"/>
              <a:t>[</a:t>
            </a:r>
            <a:r>
              <a:rPr lang="mr-IN" cap="all" dirty="0"/>
              <a:t>…</a:t>
            </a:r>
            <a:r>
              <a:rPr lang="en-GB" cap="all" dirty="0"/>
              <a:t>] </a:t>
            </a:r>
            <a:r>
              <a:rPr lang="en-US" cap="all" dirty="0"/>
              <a:t>to ensure FAIR DISTRIBUTION OF WEALTH, AND EQUAL OPPORTUNITY.” </a:t>
            </a:r>
            <a:br>
              <a:rPr lang="en-US" cap="all" dirty="0"/>
            </a:br>
            <a:br>
              <a:rPr lang="en-US" cap="all" dirty="0"/>
            </a:br>
            <a:r>
              <a:rPr lang="en-US" cap="all" dirty="0"/>
              <a:t> 						</a:t>
            </a:r>
            <a:r>
              <a:rPr lang="en-US" dirty="0"/>
              <a:t>(Rawls, 1971/2009)</a:t>
            </a:r>
          </a:p>
        </p:txBody>
      </p:sp>
    </p:spTree>
    <p:extLst>
      <p:ext uri="{BB962C8B-B14F-4D97-AF65-F5344CB8AC3E}">
        <p14:creationId xmlns:p14="http://schemas.microsoft.com/office/powerpoint/2010/main" val="1880886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Intersectionality</a:t>
            </a:r>
          </a:p>
        </p:txBody>
      </p:sp>
      <p:sp>
        <p:nvSpPr>
          <p:cNvPr id="3" name="Content Placeholder 2"/>
          <p:cNvSpPr>
            <a:spLocks noGrp="1"/>
          </p:cNvSpPr>
          <p:nvPr>
            <p:ph idx="1"/>
          </p:nvPr>
        </p:nvSpPr>
        <p:spPr/>
        <p:txBody>
          <a:bodyPr/>
          <a:lstStyle/>
          <a:p>
            <a:pPr algn="ctr">
              <a:lnSpc>
                <a:spcPct val="150000"/>
              </a:lnSpc>
            </a:pPr>
            <a:br>
              <a:rPr lang="en-US" cap="all" dirty="0"/>
            </a:br>
            <a:br>
              <a:rPr lang="en-US" cap="all" dirty="0"/>
            </a:br>
            <a:r>
              <a:rPr lang="en-US" cap="all" dirty="0"/>
              <a:t>“Intersectionality (Crenshaw, 1989) may be defined as a theory to </a:t>
            </a:r>
            <a:r>
              <a:rPr lang="en-US" cap="all" dirty="0" err="1"/>
              <a:t>analyse</a:t>
            </a:r>
            <a:r>
              <a:rPr lang="en-US" cap="all" dirty="0"/>
              <a:t> how social and cultural categories intertwine. The relationships between gender, race, ethnicity, disability, sexuality, class and nationality are examined.”</a:t>
            </a:r>
            <a:br>
              <a:rPr lang="en-US" cap="all" dirty="0"/>
            </a:br>
            <a:r>
              <a:rPr lang="en-US" cap="all" dirty="0"/>
              <a:t>                      </a:t>
            </a:r>
            <a:br>
              <a:rPr lang="en-US" cap="all" dirty="0"/>
            </a:br>
            <a:r>
              <a:rPr lang="en-US" cap="all" dirty="0"/>
              <a:t> 					</a:t>
            </a:r>
            <a:r>
              <a:rPr lang="en-US" dirty="0"/>
              <a:t>(Knudsen, 2006)</a:t>
            </a:r>
          </a:p>
        </p:txBody>
      </p:sp>
    </p:spTree>
    <p:extLst>
      <p:ext uri="{BB962C8B-B14F-4D97-AF65-F5344CB8AC3E}">
        <p14:creationId xmlns:p14="http://schemas.microsoft.com/office/powerpoint/2010/main" val="7263193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a:t>Equality</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94334" y="1100138"/>
            <a:ext cx="3016676" cy="3888000"/>
          </a:xfrm>
        </p:spPr>
      </p:pic>
    </p:spTree>
    <p:extLst>
      <p:ext uri="{BB962C8B-B14F-4D97-AF65-F5344CB8AC3E}">
        <p14:creationId xmlns:p14="http://schemas.microsoft.com/office/powerpoint/2010/main" val="38489610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Equity</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29682" y="1100138"/>
            <a:ext cx="2939885" cy="3888000"/>
          </a:xfrm>
        </p:spPr>
      </p:pic>
    </p:spTree>
    <p:extLst>
      <p:ext uri="{BB962C8B-B14F-4D97-AF65-F5344CB8AC3E}">
        <p14:creationId xmlns:p14="http://schemas.microsoft.com/office/powerpoint/2010/main" val="12873021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FINDINGS (MIND &amp; STONEWALL)</a:t>
            </a:r>
          </a:p>
        </p:txBody>
      </p:sp>
      <p:sp>
        <p:nvSpPr>
          <p:cNvPr id="3" name="Content Placeholder 2"/>
          <p:cNvSpPr>
            <a:spLocks noGrp="1"/>
          </p:cNvSpPr>
          <p:nvPr>
            <p:ph idx="1"/>
          </p:nvPr>
        </p:nvSpPr>
        <p:spPr/>
        <p:txBody>
          <a:bodyPr>
            <a:normAutofit fontScale="92500" lnSpcReduction="20000"/>
          </a:bodyPr>
          <a:lstStyle/>
          <a:p>
            <a:pPr>
              <a:buFont typeface="Arial" charset="0"/>
              <a:buChar char="•"/>
            </a:pPr>
            <a:r>
              <a:rPr lang="en-US" sz="1800" dirty="0"/>
              <a:t>10% participants said services met “Cultural needs.” (68% said this didn’t matter). (MIND)</a:t>
            </a:r>
            <a:br>
              <a:rPr lang="en-US" sz="1800" dirty="0"/>
            </a:br>
            <a:endParaRPr lang="en-US" sz="1800" dirty="0"/>
          </a:p>
          <a:p>
            <a:pPr>
              <a:buFont typeface="Arial" charset="0"/>
              <a:buChar char="•"/>
            </a:pPr>
            <a:r>
              <a:rPr lang="en-US" sz="1800" dirty="0"/>
              <a:t>Therapists do not take into account religious and spiritual interactions with therapy. (MIND)</a:t>
            </a:r>
            <a:br>
              <a:rPr lang="en-US" sz="1800" dirty="0"/>
            </a:br>
            <a:endParaRPr lang="en-US" sz="1800" dirty="0"/>
          </a:p>
          <a:p>
            <a:pPr>
              <a:buFont typeface="Arial" charset="0"/>
              <a:buChar char="•"/>
            </a:pPr>
            <a:r>
              <a:rPr lang="en-US" sz="1800" dirty="0"/>
              <a:t>Cultural understandings of mental health were not taken into account. (MIND)</a:t>
            </a:r>
            <a:br>
              <a:rPr lang="en-US" sz="1800" dirty="0"/>
            </a:br>
            <a:br>
              <a:rPr lang="en-US" sz="1800" dirty="0"/>
            </a:br>
            <a:r>
              <a:rPr lang="en-US" sz="1800" dirty="0"/>
              <a:t>57% of healthcare workers (Nurses, Mental Health Nurses, Social workers) do not consider sexual orientation as important to healthcare. (STONEWALL)</a:t>
            </a:r>
            <a:br>
              <a:rPr lang="en-US" sz="1800" dirty="0"/>
            </a:br>
            <a:endParaRPr lang="en-US" sz="1800" dirty="0"/>
          </a:p>
          <a:p>
            <a:pPr>
              <a:buFont typeface="Arial" charset="0"/>
              <a:buChar char="•"/>
            </a:pPr>
            <a:r>
              <a:rPr lang="en-US" sz="1800" dirty="0"/>
              <a:t>25% of healthcare staff have received NO training in LGBT issues. (STONEWALL)</a:t>
            </a:r>
          </a:p>
          <a:p>
            <a:pPr>
              <a:buFont typeface="Arial" charset="0"/>
              <a:buChar char="•"/>
            </a:pPr>
            <a:endParaRPr lang="en-US" dirty="0"/>
          </a:p>
        </p:txBody>
      </p:sp>
    </p:spTree>
    <p:extLst>
      <p:ext uri="{BB962C8B-B14F-4D97-AF65-F5344CB8AC3E}">
        <p14:creationId xmlns:p14="http://schemas.microsoft.com/office/powerpoint/2010/main" val="14336545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 position</a:t>
            </a:r>
          </a:p>
        </p:txBody>
      </p:sp>
      <p:sp>
        <p:nvSpPr>
          <p:cNvPr id="3" name="Content Placeholder 2"/>
          <p:cNvSpPr>
            <a:spLocks noGrp="1"/>
          </p:cNvSpPr>
          <p:nvPr>
            <p:ph idx="1"/>
          </p:nvPr>
        </p:nvSpPr>
        <p:spPr/>
        <p:txBody>
          <a:bodyPr>
            <a:normAutofit lnSpcReduction="10000"/>
          </a:bodyPr>
          <a:lstStyle/>
          <a:p>
            <a:pPr marL="0" indent="0"/>
            <a:r>
              <a:rPr lang="en-US" dirty="0"/>
              <a:t>	</a:t>
            </a:r>
            <a:r>
              <a:rPr lang="en-US" sz="1400" dirty="0"/>
              <a:t>Working class 			Male</a:t>
            </a:r>
          </a:p>
          <a:p>
            <a:pPr marL="0" indent="0"/>
            <a:r>
              <a:rPr lang="en-US" sz="1400" dirty="0"/>
              <a:t>	</a:t>
            </a:r>
            <a:br>
              <a:rPr lang="en-US" sz="1400" dirty="0"/>
            </a:br>
            <a:r>
              <a:rPr lang="en-US" sz="1400" dirty="0"/>
              <a:t> 	British 				Sikh</a:t>
            </a:r>
          </a:p>
          <a:p>
            <a:pPr marL="0" indent="0"/>
            <a:r>
              <a:rPr lang="en-US" sz="1400" dirty="0"/>
              <a:t>	</a:t>
            </a:r>
            <a:br>
              <a:rPr lang="en-US" sz="1400" dirty="0"/>
            </a:br>
            <a:r>
              <a:rPr lang="en-US" sz="1400" dirty="0"/>
              <a:t> 	Cis-gendered 			Bisexual </a:t>
            </a:r>
          </a:p>
          <a:p>
            <a:pPr marL="0" indent="0"/>
            <a:r>
              <a:rPr lang="en-US" sz="1400" dirty="0"/>
              <a:t> 					(Heterosexually passing)</a:t>
            </a:r>
            <a:br>
              <a:rPr lang="en-US" dirty="0"/>
            </a:br>
            <a:br>
              <a:rPr lang="en-US" sz="2200" dirty="0"/>
            </a:br>
            <a:r>
              <a:rPr lang="en-US" sz="2200" cap="all" dirty="0"/>
              <a:t>Thought: Heteronormativity as the predominant discourse. Why? Who set that agenda? When do we move into a place where it doesn’t matter in society?  When we get there </a:t>
            </a:r>
            <a:r>
              <a:rPr lang="mr-IN" sz="2200" cap="all" dirty="0"/>
              <a:t>–</a:t>
            </a:r>
            <a:r>
              <a:rPr lang="en-US" sz="2200" cap="all" dirty="0"/>
              <a:t> will that be Liberation?</a:t>
            </a:r>
            <a:br>
              <a:rPr lang="en-US" sz="1700" dirty="0"/>
            </a:br>
            <a:endParaRPr lang="en-US" sz="1700" dirty="0"/>
          </a:p>
          <a:p>
            <a:pPr>
              <a:buFont typeface="Arial" charset="0"/>
              <a:buChar char="•"/>
            </a:pPr>
            <a:endParaRPr lang="en-US" dirty="0"/>
          </a:p>
        </p:txBody>
      </p:sp>
    </p:spTree>
    <p:extLst>
      <p:ext uri="{BB962C8B-B14F-4D97-AF65-F5344CB8AC3E}">
        <p14:creationId xmlns:p14="http://schemas.microsoft.com/office/powerpoint/2010/main" val="14617508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Liberation</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54239" y="1100138"/>
            <a:ext cx="2886543" cy="3888000"/>
          </a:xfrm>
        </p:spPr>
      </p:pic>
    </p:spTree>
    <p:extLst>
      <p:ext uri="{BB962C8B-B14F-4D97-AF65-F5344CB8AC3E}">
        <p14:creationId xmlns:p14="http://schemas.microsoft.com/office/powerpoint/2010/main" val="17974976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Justice in the Division (</a:t>
            </a:r>
            <a:r>
              <a:rPr lang="en-US" dirty="0" err="1"/>
              <a:t>DCoP</a:t>
            </a:r>
            <a:r>
              <a:rPr lang="en-US" dirty="0"/>
              <a:t>)</a:t>
            </a:r>
          </a:p>
        </p:txBody>
      </p:sp>
      <p:sp>
        <p:nvSpPr>
          <p:cNvPr id="3" name="Content Placeholder 2"/>
          <p:cNvSpPr>
            <a:spLocks noGrp="1"/>
          </p:cNvSpPr>
          <p:nvPr>
            <p:ph idx="1"/>
          </p:nvPr>
        </p:nvSpPr>
        <p:spPr/>
        <p:txBody>
          <a:bodyPr/>
          <a:lstStyle/>
          <a:p>
            <a:pPr>
              <a:buFont typeface="Arial" charset="0"/>
              <a:buChar char="•"/>
            </a:pPr>
            <a:r>
              <a:rPr lang="en-US" dirty="0"/>
              <a:t>Psychologists in the UK = 22,521 </a:t>
            </a:r>
            <a:br>
              <a:rPr lang="en-US" dirty="0"/>
            </a:br>
            <a:r>
              <a:rPr lang="en-US" dirty="0"/>
              <a:t>(Female= 18212, Male= 4302, Unknown= 7)</a:t>
            </a:r>
            <a:br>
              <a:rPr lang="en-US" dirty="0"/>
            </a:br>
            <a:endParaRPr lang="en-US" dirty="0"/>
          </a:p>
          <a:p>
            <a:pPr>
              <a:buFont typeface="Arial" charset="0"/>
              <a:buChar char="•"/>
            </a:pPr>
            <a:r>
              <a:rPr lang="en-US" dirty="0"/>
              <a:t>Counselling Psychologists in the UK = 2164 </a:t>
            </a:r>
            <a:br>
              <a:rPr lang="en-US" dirty="0"/>
            </a:br>
            <a:r>
              <a:rPr lang="en-US" dirty="0"/>
              <a:t>(Female= 1779, Male = 384, Unknown=1) </a:t>
            </a:r>
            <a:br>
              <a:rPr lang="en-US" dirty="0"/>
            </a:br>
            <a:endParaRPr lang="en-US" dirty="0"/>
          </a:p>
          <a:p>
            <a:pPr>
              <a:buFont typeface="Arial" charset="0"/>
              <a:buChar char="•"/>
            </a:pPr>
            <a:r>
              <a:rPr lang="en-US" dirty="0"/>
              <a:t>Counselling Psychologists are 10% of registered Psychologists in the UK.</a:t>
            </a:r>
            <a:br>
              <a:rPr lang="en-US" dirty="0"/>
            </a:br>
            <a:br>
              <a:rPr lang="en-US" dirty="0"/>
            </a:br>
            <a:r>
              <a:rPr lang="en-US" dirty="0"/>
              <a:t>					(HCPF FOI Request, 2016)</a:t>
            </a:r>
            <a:br>
              <a:rPr lang="en-US" dirty="0"/>
            </a:br>
            <a:br>
              <a:rPr lang="en-US" dirty="0"/>
            </a:br>
            <a:endParaRPr lang="en-US" dirty="0"/>
          </a:p>
        </p:txBody>
      </p:sp>
    </p:spTree>
    <p:extLst>
      <p:ext uri="{BB962C8B-B14F-4D97-AF65-F5344CB8AC3E}">
        <p14:creationId xmlns:p14="http://schemas.microsoft.com/office/powerpoint/2010/main" val="15492595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Justice in the Division (</a:t>
            </a:r>
            <a:r>
              <a:rPr lang="en-US" dirty="0" err="1"/>
              <a:t>DCoP</a:t>
            </a:r>
            <a:r>
              <a:rPr lang="en-US" dirty="0"/>
              <a:t>)</a:t>
            </a:r>
          </a:p>
        </p:txBody>
      </p:sp>
      <p:sp>
        <p:nvSpPr>
          <p:cNvPr id="3" name="Content Placeholder 2"/>
          <p:cNvSpPr>
            <a:spLocks noGrp="1"/>
          </p:cNvSpPr>
          <p:nvPr>
            <p:ph idx="1"/>
          </p:nvPr>
        </p:nvSpPr>
        <p:spPr>
          <a:xfrm>
            <a:off x="822960" y="1100628"/>
            <a:ext cx="7520940" cy="3984556"/>
          </a:xfrm>
        </p:spPr>
        <p:txBody>
          <a:bodyPr>
            <a:normAutofit/>
          </a:bodyPr>
          <a:lstStyle/>
          <a:p>
            <a:pPr marL="0" indent="0"/>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t> 					 	(BPS, 2015)</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8222" y="1100628"/>
            <a:ext cx="5910416" cy="3490947"/>
          </a:xfrm>
          <a:prstGeom prst="rect">
            <a:avLst/>
          </a:prstGeom>
        </p:spPr>
      </p:pic>
    </p:spTree>
    <p:extLst>
      <p:ext uri="{BB962C8B-B14F-4D97-AF65-F5344CB8AC3E}">
        <p14:creationId xmlns:p14="http://schemas.microsoft.com/office/powerpoint/2010/main" val="19698585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Justice in the Division (DCOP)</a:t>
            </a:r>
          </a:p>
        </p:txBody>
      </p:sp>
      <p:sp>
        <p:nvSpPr>
          <p:cNvPr id="5" name="Content Placeholder 4"/>
          <p:cNvSpPr>
            <a:spLocks noGrp="1"/>
          </p:cNvSpPr>
          <p:nvPr>
            <p:ph idx="1"/>
          </p:nvPr>
        </p:nvSpPr>
        <p:spPr>
          <a:xfrm>
            <a:off x="822960" y="1100628"/>
            <a:ext cx="7520940" cy="3840540"/>
          </a:xfrm>
        </p:spPr>
        <p:txBody>
          <a:bodyPr>
            <a:normAutofit fontScale="92500" lnSpcReduction="20000"/>
          </a:bodyPr>
          <a:lstStyle/>
          <a:p>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t>   					</a:t>
            </a:r>
            <a:br>
              <a:rPr lang="en-US" dirty="0"/>
            </a:br>
            <a:endParaRPr lang="en-US" dirty="0"/>
          </a:p>
          <a:p>
            <a:r>
              <a:rPr lang="en-US" dirty="0"/>
              <a:t> 						</a:t>
            </a:r>
            <a:br>
              <a:rPr lang="en-US" dirty="0"/>
            </a:br>
            <a:r>
              <a:rPr lang="en-US" dirty="0"/>
              <a:t> 						</a:t>
            </a:r>
            <a:r>
              <a:rPr lang="en-US" sz="1700" dirty="0"/>
              <a:t> 	</a:t>
            </a:r>
          </a:p>
          <a:p>
            <a:r>
              <a:rPr lang="en-US" sz="1700" dirty="0"/>
              <a:t> 							(DCP, 2016)</a:t>
            </a:r>
            <a:endParaRPr lang="en-US" sz="19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0137" y="1100628"/>
            <a:ext cx="6126586" cy="3264476"/>
          </a:xfrm>
          <a:prstGeom prst="rect">
            <a:avLst/>
          </a:prstGeom>
        </p:spPr>
      </p:pic>
    </p:spTree>
    <p:extLst>
      <p:ext uri="{BB962C8B-B14F-4D97-AF65-F5344CB8AC3E}">
        <p14:creationId xmlns:p14="http://schemas.microsoft.com/office/powerpoint/2010/main" val="9597112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FOR BAME THERAPISTS</a:t>
            </a:r>
          </a:p>
        </p:txBody>
      </p:sp>
      <p:sp>
        <p:nvSpPr>
          <p:cNvPr id="3" name="Content Placeholder 2"/>
          <p:cNvSpPr>
            <a:spLocks noGrp="1"/>
          </p:cNvSpPr>
          <p:nvPr>
            <p:ph idx="1"/>
          </p:nvPr>
        </p:nvSpPr>
        <p:spPr/>
        <p:txBody>
          <a:bodyPr>
            <a:normAutofit/>
          </a:bodyPr>
          <a:lstStyle/>
          <a:p>
            <a:pPr>
              <a:buFont typeface="Arial" charset="0"/>
              <a:buChar char="•"/>
            </a:pPr>
            <a:r>
              <a:rPr lang="en-US" dirty="0"/>
              <a:t>PRE TRANSFERENCE ISSUES </a:t>
            </a:r>
            <a:r>
              <a:rPr lang="en-US" b="0" dirty="0"/>
              <a:t>(TELEPHONE VOICE vs. PHYSICAL PRESENTATION) </a:t>
            </a:r>
            <a:br>
              <a:rPr lang="en-US" dirty="0"/>
            </a:br>
            <a:r>
              <a:rPr lang="en-US" dirty="0"/>
              <a:t> 						(Curry, 1964)</a:t>
            </a:r>
            <a:br>
              <a:rPr lang="en-US" dirty="0"/>
            </a:br>
            <a:endParaRPr lang="en-US" dirty="0"/>
          </a:p>
          <a:p>
            <a:pPr>
              <a:buFont typeface="Arial" charset="0"/>
              <a:buChar char="•"/>
            </a:pPr>
            <a:r>
              <a:rPr lang="en-US" dirty="0"/>
              <a:t>DOES RACE CHANGE THE TRANSFERENCE RELATIONSHIP?</a:t>
            </a:r>
            <a:br>
              <a:rPr lang="en-US" dirty="0"/>
            </a:br>
            <a:r>
              <a:rPr lang="en-US" dirty="0"/>
              <a:t> 	 				(Dhillon-Stevens 2004)</a:t>
            </a:r>
            <a:br>
              <a:rPr lang="en-US" dirty="0"/>
            </a:br>
            <a:endParaRPr lang="en-US" dirty="0"/>
          </a:p>
          <a:p>
            <a:pPr>
              <a:buFont typeface="Arial" charset="0"/>
              <a:buChar char="•"/>
            </a:pPr>
            <a:r>
              <a:rPr lang="en-US" dirty="0"/>
              <a:t>MATCHING </a:t>
            </a:r>
            <a:r>
              <a:rPr lang="en-US" b="0" dirty="0"/>
              <a:t>(SAMENESS vs. DIFFERENCE) </a:t>
            </a:r>
            <a:r>
              <a:rPr lang="en-US" dirty="0"/>
              <a:t>&amp; </a:t>
            </a:r>
            <a:br>
              <a:rPr lang="en-US" dirty="0"/>
            </a:br>
            <a:r>
              <a:rPr lang="en-US" dirty="0"/>
              <a:t> 	</a:t>
            </a:r>
          </a:p>
          <a:p>
            <a:pPr>
              <a:buFont typeface="Arial" charset="0"/>
              <a:buChar char="•"/>
            </a:pPr>
            <a:r>
              <a:rPr lang="en-US" dirty="0"/>
              <a:t>INTERNAL OPPRESSOR </a:t>
            </a:r>
            <a:r>
              <a:rPr lang="en-US" b="0" dirty="0"/>
              <a:t>(INVALIDATION OF PERSONAL AUTHENTICITY THROUGH LEARNING MODELS THAT DO NOT MEET CULTURAL EXPERIENCE)</a:t>
            </a:r>
            <a:br>
              <a:rPr lang="en-US" dirty="0"/>
            </a:br>
            <a:r>
              <a:rPr lang="en-US" dirty="0"/>
              <a:t> 						(Lago, 2011)</a:t>
            </a:r>
            <a:br>
              <a:rPr lang="en-US" dirty="0"/>
            </a:br>
            <a:endParaRPr lang="en-US" dirty="0"/>
          </a:p>
        </p:txBody>
      </p:sp>
    </p:spTree>
    <p:extLst>
      <p:ext uri="{BB962C8B-B14F-4D97-AF65-F5344CB8AC3E}">
        <p14:creationId xmlns:p14="http://schemas.microsoft.com/office/powerpoint/2010/main" val="2388657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20625883">
            <a:off x="2324459" y="1303891"/>
            <a:ext cx="2312993" cy="3311177"/>
          </a:xfrm>
          <a:effectLst>
            <a:outerShdw blurRad="50800" dist="50800" dir="5400000" algn="ctr" rotWithShape="0">
              <a:srgbClr val="000000">
                <a:alpha val="49000"/>
              </a:srgbClr>
            </a:outerShdw>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76424">
            <a:off x="4457938" y="1291304"/>
            <a:ext cx="2376264" cy="3397428"/>
          </a:xfrm>
          <a:prstGeom prst="rect">
            <a:avLst/>
          </a:prstGeom>
          <a:effectLst>
            <a:outerShdw blurRad="50800" dist="50800" dir="5400000" algn="ctr" rotWithShape="0">
              <a:srgbClr val="000000">
                <a:alpha val="46000"/>
              </a:srgbClr>
            </a:outerShdw>
          </a:effectLst>
        </p:spPr>
      </p:pic>
    </p:spTree>
    <p:extLst>
      <p:ext uri="{BB962C8B-B14F-4D97-AF65-F5344CB8AC3E}">
        <p14:creationId xmlns:p14="http://schemas.microsoft.com/office/powerpoint/2010/main" val="1188413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Issues</a:t>
            </a:r>
          </a:p>
        </p:txBody>
      </p:sp>
      <p:sp>
        <p:nvSpPr>
          <p:cNvPr id="3" name="Content Placeholder 2"/>
          <p:cNvSpPr>
            <a:spLocks noGrp="1"/>
          </p:cNvSpPr>
          <p:nvPr>
            <p:ph idx="1"/>
          </p:nvPr>
        </p:nvSpPr>
        <p:spPr/>
        <p:txBody>
          <a:bodyPr/>
          <a:lstStyle/>
          <a:p>
            <a:pPr>
              <a:buFont typeface="Arial" charset="0"/>
              <a:buChar char="•"/>
            </a:pPr>
            <a:r>
              <a:rPr lang="en-US" dirty="0"/>
              <a:t>ETIC  	= Good counselling is good counselling, distress is cross-cultural and western concepts of ‘normality and abnormality’ can be applied across culture.</a:t>
            </a:r>
            <a:br>
              <a:rPr lang="en-US" dirty="0"/>
            </a:br>
            <a:endParaRPr lang="en-US" dirty="0"/>
          </a:p>
          <a:p>
            <a:pPr>
              <a:buFont typeface="Arial" charset="0"/>
              <a:buChar char="•"/>
            </a:pPr>
            <a:r>
              <a:rPr lang="en-US" dirty="0"/>
              <a:t>EMIC 	= Mental health distresses are related to cultural values and lifestyles.</a:t>
            </a:r>
            <a:br>
              <a:rPr lang="en-US" dirty="0"/>
            </a:br>
            <a:r>
              <a:rPr lang="en-US" dirty="0"/>
              <a:t> 					            (Neo &amp; </a:t>
            </a:r>
            <a:r>
              <a:rPr lang="en-US" dirty="0" err="1"/>
              <a:t>Akhurst</a:t>
            </a:r>
            <a:r>
              <a:rPr lang="en-US" dirty="0"/>
              <a:t>, 2016)</a:t>
            </a:r>
            <a:br>
              <a:rPr lang="en-US" dirty="0"/>
            </a:br>
            <a:endParaRPr lang="en-US" dirty="0"/>
          </a:p>
          <a:p>
            <a:pPr>
              <a:buFont typeface="Arial" charset="0"/>
              <a:buChar char="•"/>
            </a:pPr>
            <a:r>
              <a:rPr lang="en-US" dirty="0"/>
              <a:t>Both positions are tenable and the practitioner on </a:t>
            </a:r>
            <a:r>
              <a:rPr lang="en-US" dirty="0" err="1"/>
              <a:t>behaviours</a:t>
            </a:r>
            <a:r>
              <a:rPr lang="en-US" dirty="0"/>
              <a:t> that are universal vs. those which are culturally significant. </a:t>
            </a:r>
            <a:br>
              <a:rPr lang="en-US" dirty="0"/>
            </a:br>
            <a:r>
              <a:rPr lang="en-US" dirty="0"/>
              <a:t> 						(Sue &amp; Sue, 2003)</a:t>
            </a:r>
          </a:p>
        </p:txBody>
      </p:sp>
    </p:spTree>
    <p:extLst>
      <p:ext uri="{BB962C8B-B14F-4D97-AF65-F5344CB8AC3E}">
        <p14:creationId xmlns:p14="http://schemas.microsoft.com/office/powerpoint/2010/main" val="322614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to hegemonic discourses</a:t>
            </a:r>
          </a:p>
        </p:txBody>
      </p:sp>
      <p:sp>
        <p:nvSpPr>
          <p:cNvPr id="3" name="Content Placeholder 2"/>
          <p:cNvSpPr>
            <a:spLocks noGrp="1"/>
          </p:cNvSpPr>
          <p:nvPr>
            <p:ph idx="1"/>
          </p:nvPr>
        </p:nvSpPr>
        <p:spPr/>
        <p:txBody>
          <a:bodyPr/>
          <a:lstStyle/>
          <a:p>
            <a:r>
              <a:rPr lang="en-US" dirty="0" err="1"/>
              <a:t>Languani</a:t>
            </a:r>
            <a:r>
              <a:rPr lang="en-US" dirty="0"/>
              <a:t> (2004) suggests cross-cultural factors need to be thought of dimensionally from Eastern and Western perspectives. </a:t>
            </a:r>
            <a:br>
              <a:rPr lang="en-US" dirty="0"/>
            </a:br>
            <a:br>
              <a:rPr lang="en-US" dirty="0"/>
            </a:br>
            <a:endParaRPr lang="en-US" dirty="0"/>
          </a:p>
        </p:txBody>
      </p:sp>
      <p:sp>
        <p:nvSpPr>
          <p:cNvPr id="7" name="8-Point Star 6"/>
          <p:cNvSpPr/>
          <p:nvPr/>
        </p:nvSpPr>
        <p:spPr>
          <a:xfrm>
            <a:off x="3540313" y="2227193"/>
            <a:ext cx="2086232" cy="1953761"/>
          </a:xfrm>
          <a:prstGeom prst="star8">
            <a:avLst/>
          </a:prstGeom>
          <a:gradFill flip="none" rotWithShape="1">
            <a:gsLst>
              <a:gs pos="0">
                <a:schemeClr val="accent1">
                  <a:shade val="30000"/>
                  <a:satMod val="115000"/>
                </a:schemeClr>
              </a:gs>
              <a:gs pos="0">
                <a:schemeClr val="accent1">
                  <a:shade val="67500"/>
                  <a:satMod val="115000"/>
                  <a:lumMod val="30000"/>
                </a:schemeClr>
              </a:gs>
              <a:gs pos="100000">
                <a:schemeClr val="accent1">
                  <a:shade val="100000"/>
                  <a:satMod val="115000"/>
                </a:scheme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691680" y="2995662"/>
            <a:ext cx="5976664" cy="369332"/>
          </a:xfrm>
          <a:prstGeom prst="rect">
            <a:avLst/>
          </a:prstGeom>
          <a:noFill/>
        </p:spPr>
        <p:txBody>
          <a:bodyPr wrap="square" rtlCol="0">
            <a:spAutoFit/>
          </a:bodyPr>
          <a:lstStyle/>
          <a:p>
            <a:r>
              <a:rPr lang="en-US" dirty="0"/>
              <a:t>       Individualism                                       Communalism</a:t>
            </a:r>
          </a:p>
        </p:txBody>
      </p:sp>
      <p:sp>
        <p:nvSpPr>
          <p:cNvPr id="9" name="TextBox 8"/>
          <p:cNvSpPr txBox="1"/>
          <p:nvPr/>
        </p:nvSpPr>
        <p:spPr>
          <a:xfrm>
            <a:off x="3437131" y="1888953"/>
            <a:ext cx="2297822" cy="369332"/>
          </a:xfrm>
          <a:prstGeom prst="rect">
            <a:avLst/>
          </a:prstGeom>
          <a:noFill/>
        </p:spPr>
        <p:txBody>
          <a:bodyPr wrap="square" rtlCol="0">
            <a:spAutoFit/>
          </a:bodyPr>
          <a:lstStyle/>
          <a:p>
            <a:pPr algn="ctr"/>
            <a:r>
              <a:rPr lang="en-US" dirty="0"/>
              <a:t>Cognitivism</a:t>
            </a:r>
          </a:p>
        </p:txBody>
      </p:sp>
      <p:sp>
        <p:nvSpPr>
          <p:cNvPr id="10" name="TextBox 9"/>
          <p:cNvSpPr txBox="1"/>
          <p:nvPr/>
        </p:nvSpPr>
        <p:spPr>
          <a:xfrm>
            <a:off x="3434518" y="4256882"/>
            <a:ext cx="2297822" cy="369332"/>
          </a:xfrm>
          <a:prstGeom prst="rect">
            <a:avLst/>
          </a:prstGeom>
          <a:noFill/>
        </p:spPr>
        <p:txBody>
          <a:bodyPr wrap="square" rtlCol="0">
            <a:spAutoFit/>
          </a:bodyPr>
          <a:lstStyle/>
          <a:p>
            <a:pPr algn="ctr"/>
            <a:r>
              <a:rPr lang="en-US" dirty="0"/>
              <a:t>Emotionalism</a:t>
            </a:r>
          </a:p>
        </p:txBody>
      </p:sp>
      <p:sp>
        <p:nvSpPr>
          <p:cNvPr id="11" name="TextBox 10"/>
          <p:cNvSpPr txBox="1"/>
          <p:nvPr/>
        </p:nvSpPr>
        <p:spPr>
          <a:xfrm>
            <a:off x="2818691" y="2171078"/>
            <a:ext cx="918328" cy="369332"/>
          </a:xfrm>
          <a:prstGeom prst="rect">
            <a:avLst/>
          </a:prstGeom>
          <a:noFill/>
        </p:spPr>
        <p:txBody>
          <a:bodyPr wrap="none" rtlCol="0">
            <a:spAutoFit/>
          </a:bodyPr>
          <a:lstStyle/>
          <a:p>
            <a:r>
              <a:rPr lang="en-US" dirty="0"/>
              <a:t>Freewill</a:t>
            </a:r>
          </a:p>
        </p:txBody>
      </p:sp>
      <p:sp>
        <p:nvSpPr>
          <p:cNvPr id="12" name="TextBox 11"/>
          <p:cNvSpPr txBox="1"/>
          <p:nvPr/>
        </p:nvSpPr>
        <p:spPr>
          <a:xfrm>
            <a:off x="5347609" y="3854582"/>
            <a:ext cx="1428596" cy="369332"/>
          </a:xfrm>
          <a:prstGeom prst="rect">
            <a:avLst/>
          </a:prstGeom>
          <a:noFill/>
        </p:spPr>
        <p:txBody>
          <a:bodyPr wrap="none" rtlCol="0">
            <a:spAutoFit/>
          </a:bodyPr>
          <a:lstStyle/>
          <a:p>
            <a:r>
              <a:rPr lang="en-US"/>
              <a:t>Determinism</a:t>
            </a:r>
          </a:p>
        </p:txBody>
      </p:sp>
      <p:sp>
        <p:nvSpPr>
          <p:cNvPr id="13" name="TextBox 12"/>
          <p:cNvSpPr txBox="1"/>
          <p:nvPr/>
        </p:nvSpPr>
        <p:spPr>
          <a:xfrm>
            <a:off x="5329353" y="2171078"/>
            <a:ext cx="1331711" cy="369332"/>
          </a:xfrm>
          <a:prstGeom prst="rect">
            <a:avLst/>
          </a:prstGeom>
          <a:noFill/>
        </p:spPr>
        <p:txBody>
          <a:bodyPr wrap="none" rtlCol="0">
            <a:spAutoFit/>
          </a:bodyPr>
          <a:lstStyle/>
          <a:p>
            <a:r>
              <a:rPr lang="en-US"/>
              <a:t>Materialism</a:t>
            </a:r>
          </a:p>
        </p:txBody>
      </p:sp>
      <p:sp>
        <p:nvSpPr>
          <p:cNvPr id="14" name="TextBox 13"/>
          <p:cNvSpPr txBox="1"/>
          <p:nvPr/>
        </p:nvSpPr>
        <p:spPr>
          <a:xfrm>
            <a:off x="2428533" y="3820246"/>
            <a:ext cx="1338828" cy="369332"/>
          </a:xfrm>
          <a:prstGeom prst="rect">
            <a:avLst/>
          </a:prstGeom>
          <a:noFill/>
        </p:spPr>
        <p:txBody>
          <a:bodyPr wrap="none" rtlCol="0">
            <a:spAutoFit/>
          </a:bodyPr>
          <a:lstStyle/>
          <a:p>
            <a:r>
              <a:rPr lang="en-US"/>
              <a:t>Spiritualism</a:t>
            </a:r>
          </a:p>
        </p:txBody>
      </p:sp>
    </p:spTree>
    <p:extLst>
      <p:ext uri="{BB962C8B-B14F-4D97-AF65-F5344CB8AC3E}">
        <p14:creationId xmlns:p14="http://schemas.microsoft.com/office/powerpoint/2010/main" val="21169703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to Hegemonic Discourses</a:t>
            </a:r>
          </a:p>
        </p:txBody>
      </p:sp>
      <p:sp>
        <p:nvSpPr>
          <p:cNvPr id="3" name="Content Placeholder 2"/>
          <p:cNvSpPr>
            <a:spLocks noGrp="1"/>
          </p:cNvSpPr>
          <p:nvPr>
            <p:ph idx="1"/>
          </p:nvPr>
        </p:nvSpPr>
        <p:spPr/>
        <p:txBody>
          <a:bodyPr/>
          <a:lstStyle/>
          <a:p>
            <a:pPr marL="0" indent="0" algn="ctr">
              <a:lnSpc>
                <a:spcPct val="150000"/>
              </a:lnSpc>
            </a:pPr>
            <a:br>
              <a:rPr lang="en-US" dirty="0"/>
            </a:br>
            <a:r>
              <a:rPr lang="en-US" dirty="0"/>
              <a:t> “</a:t>
            </a:r>
            <a:r>
              <a:rPr lang="en-US" cap="all" dirty="0"/>
              <a:t>It is apparent then that according to Jung the non-Europeans </a:t>
            </a:r>
            <a:r>
              <a:rPr lang="en-US" cap="all" dirty="0" err="1"/>
              <a:t>arE</a:t>
            </a:r>
            <a:r>
              <a:rPr lang="en-US" cap="all" dirty="0"/>
              <a:t> primitive, that they have no history, that they exist in an emotional morass, that they have no will or thought, that things happen to them, that in the hierarchy of things they definitely reside below the white.”</a:t>
            </a:r>
            <a:br>
              <a:rPr lang="en-US" cap="all" dirty="0"/>
            </a:br>
            <a:br>
              <a:rPr lang="en-US" cap="all" dirty="0"/>
            </a:br>
            <a:r>
              <a:rPr lang="en-US" cap="all" dirty="0"/>
              <a:t> 					</a:t>
            </a:r>
            <a:r>
              <a:rPr lang="en-US" dirty="0"/>
              <a:t>Jung: A Racist (</a:t>
            </a:r>
            <a:r>
              <a:rPr lang="en-US" dirty="0" err="1"/>
              <a:t>Dalal</a:t>
            </a:r>
            <a:r>
              <a:rPr lang="en-US" dirty="0"/>
              <a:t>, 1988)</a:t>
            </a:r>
          </a:p>
        </p:txBody>
      </p:sp>
    </p:spTree>
    <p:extLst>
      <p:ext uri="{BB962C8B-B14F-4D97-AF65-F5344CB8AC3E}">
        <p14:creationId xmlns:p14="http://schemas.microsoft.com/office/powerpoint/2010/main" val="19182970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to hegemonic discourses</a:t>
            </a:r>
          </a:p>
        </p:txBody>
      </p:sp>
      <p:sp>
        <p:nvSpPr>
          <p:cNvPr id="3" name="Content Placeholder 2"/>
          <p:cNvSpPr>
            <a:spLocks noGrp="1"/>
          </p:cNvSpPr>
          <p:nvPr>
            <p:ph idx="1"/>
          </p:nvPr>
        </p:nvSpPr>
        <p:spPr/>
        <p:txBody>
          <a:bodyPr/>
          <a:lstStyle/>
          <a:p>
            <a:pPr marL="0" lvl="1" indent="0" algn="ctr">
              <a:lnSpc>
                <a:spcPct val="150000"/>
              </a:lnSpc>
              <a:buNone/>
            </a:pPr>
            <a:br>
              <a:rPr lang="en-US" b="1" dirty="0"/>
            </a:br>
            <a:r>
              <a:rPr lang="en-US" b="1" dirty="0"/>
              <a:t>“TACKLING INSTITUTIONAL RACISM IS ABOUT THE PURSUIT OF ORDINARYNESS, ABOUT CREATING THE CONDITIONS WHEREIN, AT A MINIMUM, ORGANISATIONS FULLY REFLECT THE ORDINARYNESS IN A MULTI-ETHNIC SOCIETY.” </a:t>
            </a:r>
            <a:br>
              <a:rPr lang="en-US" b="1" dirty="0"/>
            </a:br>
            <a:r>
              <a:rPr lang="en-US" b="1" dirty="0"/>
              <a:t> 	</a:t>
            </a:r>
            <a:br>
              <a:rPr lang="en-US" b="1" dirty="0"/>
            </a:br>
            <a:r>
              <a:rPr lang="en-US" b="1" dirty="0"/>
              <a:t>Institutional Racism: Can Psychotherapy change? (A. Cooper, 2010)</a:t>
            </a:r>
          </a:p>
        </p:txBody>
      </p:sp>
    </p:spTree>
    <p:extLst>
      <p:ext uri="{BB962C8B-B14F-4D97-AF65-F5344CB8AC3E}">
        <p14:creationId xmlns:p14="http://schemas.microsoft.com/office/powerpoint/2010/main" val="10626709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Thank you</a:t>
            </a:r>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val="10122189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noAutofit/>
          </a:bodyPr>
          <a:lstStyle/>
          <a:p>
            <a:r>
              <a:rPr lang="en-US" sz="700" b="0" dirty="0"/>
              <a:t>Arthur, N., &amp; Collins, S. (2014). Counsellors, counselling, and social justice: The professional is political. </a:t>
            </a:r>
            <a:r>
              <a:rPr lang="en-US" sz="700" b="0" i="1" dirty="0"/>
              <a:t>Canadian Journal of Counselling and Psychotherapy/Revue </a:t>
            </a:r>
            <a:r>
              <a:rPr lang="en-US" sz="700" b="0" i="1" dirty="0" err="1"/>
              <a:t>canadienne</a:t>
            </a:r>
            <a:r>
              <a:rPr lang="en-US" sz="700" b="0" i="1" dirty="0"/>
              <a:t> de counseling et de </a:t>
            </a:r>
            <a:r>
              <a:rPr lang="en-US" sz="700" b="0" i="1" dirty="0" err="1"/>
              <a:t>psychothérapie</a:t>
            </a:r>
            <a:r>
              <a:rPr lang="en-US" sz="700" b="0" dirty="0"/>
              <a:t>, </a:t>
            </a:r>
            <a:r>
              <a:rPr lang="en-US" sz="700" b="0" i="1" dirty="0"/>
              <a:t>48</a:t>
            </a:r>
            <a:r>
              <a:rPr lang="en-US" sz="700" b="0" dirty="0"/>
              <a:t>(3).</a:t>
            </a:r>
          </a:p>
          <a:p>
            <a:r>
              <a:rPr lang="en-US" sz="700" b="0" dirty="0"/>
              <a:t>Cooper, A. (2010). Institutional Racism: Can Psychotherapy Change?. </a:t>
            </a:r>
            <a:r>
              <a:rPr lang="en-US" sz="700" b="0" i="1" dirty="0"/>
              <a:t>British Journal of Psychotherapy</a:t>
            </a:r>
            <a:r>
              <a:rPr lang="en-US" sz="700" b="0" dirty="0"/>
              <a:t>, </a:t>
            </a:r>
            <a:r>
              <a:rPr lang="en-US" sz="700" b="0" i="1" dirty="0"/>
              <a:t>26</a:t>
            </a:r>
            <a:r>
              <a:rPr lang="en-US" sz="700" b="0" dirty="0"/>
              <a:t>(4), 486-501.</a:t>
            </a:r>
          </a:p>
          <a:p>
            <a:r>
              <a:rPr lang="en-US" sz="700" b="0" dirty="0" err="1"/>
              <a:t>Cutts</a:t>
            </a:r>
            <a:r>
              <a:rPr lang="en-US" sz="700" b="0" dirty="0"/>
              <a:t>, L. A. (2013). Considering a social justice agenda for counselling psychology in the UK. </a:t>
            </a:r>
            <a:r>
              <a:rPr lang="en-US" sz="700" b="0" i="1" dirty="0"/>
              <a:t>Counselling Psychology Review</a:t>
            </a:r>
            <a:r>
              <a:rPr lang="en-US" sz="700" b="0" dirty="0"/>
              <a:t>, </a:t>
            </a:r>
            <a:r>
              <a:rPr lang="en-US" sz="700" b="0" i="1" dirty="0"/>
              <a:t>28</a:t>
            </a:r>
            <a:r>
              <a:rPr lang="en-US" sz="700" b="0" dirty="0"/>
              <a:t>(2), 8-16.</a:t>
            </a:r>
          </a:p>
          <a:p>
            <a:r>
              <a:rPr lang="en-US" sz="700" b="0" dirty="0" err="1"/>
              <a:t>Dalal</a:t>
            </a:r>
            <a:r>
              <a:rPr lang="en-US" sz="700" b="0" dirty="0"/>
              <a:t>, F. (1988). Jung: a racist. </a:t>
            </a:r>
            <a:r>
              <a:rPr lang="en-US" sz="700" b="0" i="1" dirty="0"/>
              <a:t>British Journal of Psychotherapy</a:t>
            </a:r>
            <a:r>
              <a:rPr lang="en-US" sz="700" b="0" dirty="0"/>
              <a:t>, </a:t>
            </a:r>
            <a:r>
              <a:rPr lang="en-US" sz="700" b="0" i="1" dirty="0"/>
              <a:t>4</a:t>
            </a:r>
            <a:r>
              <a:rPr lang="en-US" sz="700" b="0" dirty="0"/>
              <a:t>(3), 263-279.</a:t>
            </a:r>
            <a:endParaRPr lang="en-US" sz="700" dirty="0"/>
          </a:p>
          <a:p>
            <a:r>
              <a:rPr lang="en-US" sz="700" b="0" dirty="0"/>
              <a:t>Goodman, L. A., Liang, B., Helms, J. E., </a:t>
            </a:r>
            <a:r>
              <a:rPr lang="en-US" sz="700" b="0" dirty="0" err="1"/>
              <a:t>Latta</a:t>
            </a:r>
            <a:r>
              <a:rPr lang="en-US" sz="700" b="0" dirty="0"/>
              <a:t>, R. E., Sparks, E., &amp; Weintraub, S. R. (2004). Training counseling psychologists as social justice agents: Feminist and multicultural principles in action. </a:t>
            </a:r>
            <a:r>
              <a:rPr lang="en-US" sz="700" b="0" i="1" dirty="0"/>
              <a:t>The Counseling Psychologist</a:t>
            </a:r>
            <a:r>
              <a:rPr lang="en-US" sz="700" b="0" dirty="0"/>
              <a:t>, </a:t>
            </a:r>
            <a:r>
              <a:rPr lang="en-US" sz="700" b="0" i="1" dirty="0"/>
              <a:t>32</a:t>
            </a:r>
            <a:r>
              <a:rPr lang="en-US" sz="700" b="0" dirty="0"/>
              <a:t>(6), 793-836.</a:t>
            </a:r>
          </a:p>
          <a:p>
            <a:r>
              <a:rPr lang="en-US" sz="700" b="0" dirty="0"/>
              <a:t>HCPC (2017).Gender Breakdown</a:t>
            </a:r>
            <a:br>
              <a:rPr lang="en-US" sz="700" b="0" dirty="0"/>
            </a:br>
            <a:r>
              <a:rPr lang="en-US" sz="700" b="0" dirty="0"/>
              <a:t> </a:t>
            </a:r>
            <a:r>
              <a:rPr lang="en-US" sz="700" b="0" dirty="0">
                <a:hlinkClick r:id="rId2"/>
              </a:rPr>
              <a:t>http://www.hcpc-uk.org/assets/documents/10005450GenderbreakdownodRegistrants.pdf</a:t>
            </a:r>
            <a:r>
              <a:rPr lang="en-US" sz="700" b="0" dirty="0"/>
              <a:t> Accessed on 2nd June 2017</a:t>
            </a:r>
          </a:p>
          <a:p>
            <a:r>
              <a:rPr lang="en-US" sz="700" b="0" dirty="0"/>
              <a:t>HPCP (2016). Psychologist Modality Breakdown</a:t>
            </a:r>
            <a:br>
              <a:rPr lang="en-US" sz="700" b="0" dirty="0"/>
            </a:br>
            <a:r>
              <a:rPr lang="en-US" sz="700" b="0" dirty="0">
                <a:hlinkClick r:id="rId3"/>
              </a:rPr>
              <a:t>http://www.hcpc-uk.org/assets/documents/10005292PractitionerPsychologistModality.pdf</a:t>
            </a:r>
            <a:r>
              <a:rPr lang="en-US" sz="700" b="0" dirty="0"/>
              <a:t> Accessed on 2nd June 2017</a:t>
            </a:r>
          </a:p>
          <a:p>
            <a:r>
              <a:rPr lang="en-US" sz="700" b="0" dirty="0"/>
              <a:t>Knudsen, S. V. (2006). Intersectionality–A theoretical inspiration in the analysis of minority cultures and identities in textbooks. </a:t>
            </a:r>
            <a:r>
              <a:rPr lang="en-US" sz="700" b="0" i="1" dirty="0"/>
              <a:t>Caught in the Web or Lost in the Textbook</a:t>
            </a:r>
            <a:r>
              <a:rPr lang="en-US" sz="700" b="0" dirty="0"/>
              <a:t>, </a:t>
            </a:r>
            <a:r>
              <a:rPr lang="en-US" sz="700" b="0" i="1" dirty="0"/>
              <a:t>53</a:t>
            </a:r>
            <a:r>
              <a:rPr lang="en-US" sz="700" b="0" dirty="0"/>
              <a:t>, 61-76.</a:t>
            </a:r>
          </a:p>
          <a:p>
            <a:r>
              <a:rPr lang="en-US" sz="700" b="0" dirty="0" err="1"/>
              <a:t>Laungani</a:t>
            </a:r>
            <a:r>
              <a:rPr lang="en-US" sz="700" b="0" dirty="0"/>
              <a:t>, P. (2004). </a:t>
            </a:r>
            <a:r>
              <a:rPr lang="en-US" sz="700" b="0" i="1" dirty="0"/>
              <a:t>Asian perspectives in counselling and psychotherapy</a:t>
            </a:r>
            <a:r>
              <a:rPr lang="en-US" sz="700" b="0" dirty="0"/>
              <a:t>. Routledge.</a:t>
            </a:r>
          </a:p>
          <a:p>
            <a:r>
              <a:rPr lang="en-US" sz="700" b="0" dirty="0"/>
              <a:t>Mind (2013). We Need to Talk coalition. We still need to talk: a report on access to talking therapies. Accessed on 2</a:t>
            </a:r>
            <a:r>
              <a:rPr lang="en-US" sz="700" b="0" baseline="30000" dirty="0"/>
              <a:t>nd</a:t>
            </a:r>
            <a:r>
              <a:rPr lang="en-US" sz="700" b="0" dirty="0"/>
              <a:t> June 2017: </a:t>
            </a:r>
            <a:r>
              <a:rPr lang="en-US" sz="700" b="0" dirty="0">
                <a:hlinkClick r:id="rId4"/>
              </a:rPr>
              <a:t>https://www.mind.org.uk/media/494424/we-still-need-to-talk_report.pdf</a:t>
            </a:r>
            <a:r>
              <a:rPr lang="en-US" sz="700" b="0" dirty="0"/>
              <a:t> </a:t>
            </a:r>
          </a:p>
          <a:p>
            <a:r>
              <a:rPr lang="en-GB" sz="700" b="0" dirty="0"/>
              <a:t>Neo, E., &amp; </a:t>
            </a:r>
            <a:r>
              <a:rPr lang="en-GB" sz="700" b="0" dirty="0" err="1"/>
              <a:t>Akhurst</a:t>
            </a:r>
            <a:r>
              <a:rPr lang="en-GB" sz="700" b="0" dirty="0"/>
              <a:t>, J. (2016) The experiences of minority counsellors in the North of England: A phenomenological study. </a:t>
            </a:r>
            <a:r>
              <a:rPr lang="en-GB" sz="700" b="0" i="1" dirty="0"/>
              <a:t>Counselling Psychology Review, 31 (2), p22-32.</a:t>
            </a:r>
            <a:r>
              <a:rPr lang="en-GB" sz="700" b="0" dirty="0"/>
              <a:t> </a:t>
            </a:r>
            <a:endParaRPr lang="en-US" sz="700" b="0" dirty="0"/>
          </a:p>
          <a:p>
            <a:r>
              <a:rPr lang="en-US" sz="700" b="0" dirty="0"/>
              <a:t>Rawls, J. (2009). </a:t>
            </a:r>
            <a:r>
              <a:rPr lang="en-US" sz="700" b="0" i="1" dirty="0"/>
              <a:t>A theory of justice</a:t>
            </a:r>
            <a:r>
              <a:rPr lang="en-US" sz="700" b="0" dirty="0"/>
              <a:t>. Harvard university press.</a:t>
            </a:r>
          </a:p>
          <a:p>
            <a:r>
              <a:rPr lang="en-US" sz="700" b="0" dirty="0"/>
              <a:t>Somerville, C. (2015). Unhealthy attitudes: the treatment of LGBT people within health and social care services. </a:t>
            </a:r>
            <a:r>
              <a:rPr lang="en-US" sz="700" b="0" i="1" dirty="0" err="1"/>
              <a:t>YouGov</a:t>
            </a:r>
            <a:r>
              <a:rPr lang="en-US" sz="700" b="0" i="1" dirty="0"/>
              <a:t>, Stonewall</a:t>
            </a:r>
            <a:r>
              <a:rPr lang="en-US" sz="700" b="0" dirty="0"/>
              <a:t>.</a:t>
            </a:r>
          </a:p>
          <a:p>
            <a:r>
              <a:rPr lang="en-US" sz="700" b="0" dirty="0"/>
              <a:t>Smith, C. G. (2016, April). Increasing the number of black and minority ethnic clinical psychologists: Progress and prospects. In </a:t>
            </a:r>
            <a:r>
              <a:rPr lang="en-US" sz="700" b="0" i="1" dirty="0"/>
              <a:t>Clinical Psychology Forum</a:t>
            </a:r>
            <a:r>
              <a:rPr lang="en-US" sz="700" b="0" dirty="0"/>
              <a:t>(Vol. 280, pp. 3-11).</a:t>
            </a:r>
          </a:p>
          <a:p>
            <a:r>
              <a:rPr lang="en-US" sz="700" b="0" dirty="0"/>
              <a:t>Sue, D. W., &amp; Sue, D. (2003). </a:t>
            </a:r>
            <a:r>
              <a:rPr lang="en-US" sz="700" b="0" i="1" dirty="0"/>
              <a:t>Counseling the culturally diverse: Theory and practice</a:t>
            </a:r>
            <a:r>
              <a:rPr lang="en-US" sz="700" b="0" dirty="0"/>
              <a:t>. (4</a:t>
            </a:r>
            <a:r>
              <a:rPr lang="en-US" sz="700" b="0" baseline="30000" dirty="0"/>
              <a:t>th</a:t>
            </a:r>
            <a:r>
              <a:rPr lang="en-US" sz="700" b="0" dirty="0"/>
              <a:t> Ed.) John Wiley &amp; Sons.</a:t>
            </a:r>
          </a:p>
          <a:p>
            <a:r>
              <a:rPr lang="en-US" sz="700" b="0" dirty="0"/>
              <a:t>Sutherland, P., &amp; </a:t>
            </a:r>
            <a:r>
              <a:rPr lang="en-US" sz="700" b="0" dirty="0" err="1"/>
              <a:t>Moodley</a:t>
            </a:r>
            <a:r>
              <a:rPr lang="en-US" sz="700" b="0" dirty="0"/>
              <a:t>, R. (2011). 11 Research in transcultural counselling and psychotherapy. </a:t>
            </a:r>
            <a:r>
              <a:rPr lang="en-US" sz="700" b="0" i="1" dirty="0"/>
              <a:t>The Handbook Of Transcultural Counselling And Psychotherapy</a:t>
            </a:r>
            <a:r>
              <a:rPr lang="en-US" sz="700" b="0" dirty="0"/>
              <a:t>, 130.</a:t>
            </a:r>
          </a:p>
        </p:txBody>
      </p:sp>
    </p:spTree>
    <p:extLst>
      <p:ext uri="{BB962C8B-B14F-4D97-AF65-F5344CB8AC3E}">
        <p14:creationId xmlns:p14="http://schemas.microsoft.com/office/powerpoint/2010/main" val="18350824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490</TotalTime>
  <Words>1227</Words>
  <Application>Microsoft Office PowerPoint</Application>
  <PresentationFormat>On-screen Show (4:3)</PresentationFormat>
  <Paragraphs>108</Paragraphs>
  <Slides>20</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vt:lpstr>
      <vt:lpstr>Franklin Gothic Book</vt:lpstr>
      <vt:lpstr>Franklin Gothic Medium</vt:lpstr>
      <vt:lpstr>Mangal</vt:lpstr>
      <vt:lpstr>Tunga</vt:lpstr>
      <vt:lpstr>Wingdings</vt:lpstr>
      <vt:lpstr>Angles</vt:lpstr>
      <vt:lpstr>Social Justice in Counselling Psychology</vt:lpstr>
      <vt:lpstr>Introduction</vt:lpstr>
      <vt:lpstr>Social Justice</vt:lpstr>
      <vt:lpstr>Intersectionality</vt:lpstr>
      <vt:lpstr>Equality</vt:lpstr>
      <vt:lpstr>Equity</vt:lpstr>
      <vt:lpstr>RESEARCH FINDINGS (MIND &amp; STONEWALL)</vt:lpstr>
      <vt:lpstr>Personal position</vt:lpstr>
      <vt:lpstr>Liberation</vt:lpstr>
      <vt:lpstr>Social Justice in the Division (DCoP)</vt:lpstr>
      <vt:lpstr>Social Justice in the Division (DCoP)</vt:lpstr>
      <vt:lpstr>Social Justice in the Division (DCOP)</vt:lpstr>
      <vt:lpstr>CHALLENGES FOR BAME THERAPISTS</vt:lpstr>
      <vt:lpstr>PowerPoint Presentation</vt:lpstr>
      <vt:lpstr>Current Issues</vt:lpstr>
      <vt:lpstr>Challenges to hegemonic discourses</vt:lpstr>
      <vt:lpstr>Challenges to Hegemonic Discourses</vt:lpstr>
      <vt:lpstr>Challenges to hegemonic discourses</vt:lpstr>
      <vt:lpstr>Thank you</vt:lpstr>
      <vt:lpstr>References</vt:lpstr>
    </vt:vector>
  </TitlesOfParts>
  <Company>Kent &amp; Medway Partnership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Justice in Counselling Psychology</dc:title>
  <dc:creator>TEHARA Jaspreet</dc:creator>
  <cp:lastModifiedBy>Jaspreet Singh Tehara (Research Student)</cp:lastModifiedBy>
  <cp:revision>39</cp:revision>
  <cp:lastPrinted>2017-07-05T17:05:49Z</cp:lastPrinted>
  <dcterms:created xsi:type="dcterms:W3CDTF">2017-06-26T14:27:18Z</dcterms:created>
  <dcterms:modified xsi:type="dcterms:W3CDTF">2019-03-20T10:17:46Z</dcterms:modified>
</cp:coreProperties>
</file>